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3" r:id="rId3"/>
    <p:sldId id="260" r:id="rId4"/>
    <p:sldId id="264" r:id="rId5"/>
    <p:sldId id="261" r:id="rId6"/>
    <p:sldId id="269" r:id="rId7"/>
    <p:sldId id="268" r:id="rId8"/>
    <p:sldId id="270" r:id="rId9"/>
    <p:sldId id="265" r:id="rId10"/>
    <p:sldId id="258" r:id="rId11"/>
    <p:sldId id="302" r:id="rId12"/>
    <p:sldId id="303" r:id="rId13"/>
    <p:sldId id="30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9"/>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C8981-426B-D54D-9CA6-72016A4856A2}" type="datetimeFigureOut">
              <a:rPr lang="en-US" smtClean="0"/>
              <a:t>5/10/20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B2A2F-51F8-CE4F-BA33-5A04C4918C36}" type="slidenum">
              <a:rPr lang="en-US" smtClean="0"/>
              <a:t>‹#›</a:t>
            </a:fld>
            <a:endParaRPr lang="en-US"/>
          </a:p>
        </p:txBody>
      </p:sp>
    </p:spTree>
    <p:extLst>
      <p:ext uri="{BB962C8B-B14F-4D97-AF65-F5344CB8AC3E}">
        <p14:creationId xmlns:p14="http://schemas.microsoft.com/office/powerpoint/2010/main" val="330088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494BD-A99E-4564-A027-81868549E243}" type="slidenum">
              <a:rPr lang="en-US" smtClean="0"/>
              <a:pPr/>
              <a:t>2</a:t>
            </a:fld>
            <a:endParaRPr lang="en-US"/>
          </a:p>
        </p:txBody>
      </p:sp>
    </p:spTree>
    <p:extLst>
      <p:ext uri="{BB962C8B-B14F-4D97-AF65-F5344CB8AC3E}">
        <p14:creationId xmlns:p14="http://schemas.microsoft.com/office/powerpoint/2010/main" val="18009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year at Yarbrough we have 3 5</a:t>
            </a:r>
            <a:r>
              <a:rPr lang="en-US" baseline="30000" dirty="0"/>
              <a:t>th</a:t>
            </a:r>
            <a:r>
              <a:rPr lang="en-US" dirty="0"/>
              <a:t> grade teams.  Next year at Drake you will have 5 teams.</a:t>
            </a:r>
          </a:p>
          <a:p>
            <a:r>
              <a:rPr lang="en-US" dirty="0"/>
              <a:t>IF you are registered for school you will receive a letter this summer letting you know the team you are on.</a:t>
            </a:r>
          </a:p>
        </p:txBody>
      </p:sp>
      <p:sp>
        <p:nvSpPr>
          <p:cNvPr id="4" name="Slide Number Placeholder 3"/>
          <p:cNvSpPr>
            <a:spLocks noGrp="1"/>
          </p:cNvSpPr>
          <p:nvPr>
            <p:ph type="sldNum" sz="quarter" idx="10"/>
          </p:nvPr>
        </p:nvSpPr>
        <p:spPr/>
        <p:txBody>
          <a:bodyPr/>
          <a:lstStyle/>
          <a:p>
            <a:fld id="{AA6494BD-A99E-4564-A027-81868549E243}" type="slidenum">
              <a:rPr lang="en-US" smtClean="0"/>
              <a:pPr/>
              <a:t>3</a:t>
            </a:fld>
            <a:endParaRPr lang="en-US"/>
          </a:p>
        </p:txBody>
      </p:sp>
    </p:spTree>
    <p:extLst>
      <p:ext uri="{BB962C8B-B14F-4D97-AF65-F5344CB8AC3E}">
        <p14:creationId xmlns:p14="http://schemas.microsoft.com/office/powerpoint/2010/main" val="121144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Subjects are very similar to what you have this year. ELA, Math, Science, S.S., P.E., Exploratory, which is similar to your specials..  Then you have lunch, of course, and one extra class is IE or Intervention Enrichment.  You will have </a:t>
            </a:r>
          </a:p>
        </p:txBody>
      </p:sp>
      <p:sp>
        <p:nvSpPr>
          <p:cNvPr id="4" name="Slide Number Placeholder 3"/>
          <p:cNvSpPr>
            <a:spLocks noGrp="1"/>
          </p:cNvSpPr>
          <p:nvPr>
            <p:ph type="sldNum" sz="quarter" idx="10"/>
          </p:nvPr>
        </p:nvSpPr>
        <p:spPr/>
        <p:txBody>
          <a:bodyPr/>
          <a:lstStyle/>
          <a:p>
            <a:fld id="{AA6494BD-A99E-4564-A027-81868549E243}" type="slidenum">
              <a:rPr lang="en-US" smtClean="0"/>
              <a:pPr/>
              <a:t>4</a:t>
            </a:fld>
            <a:endParaRPr lang="en-US"/>
          </a:p>
        </p:txBody>
      </p:sp>
    </p:spTree>
    <p:extLst>
      <p:ext uri="{BB962C8B-B14F-4D97-AF65-F5344CB8AC3E}">
        <p14:creationId xmlns:p14="http://schemas.microsoft.com/office/powerpoint/2010/main" val="402514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will not attend a different class each day of the week,  Instead you will attend one class every day for 6 weeks.</a:t>
            </a:r>
          </a:p>
        </p:txBody>
      </p:sp>
      <p:sp>
        <p:nvSpPr>
          <p:cNvPr id="4" name="Slide Number Placeholder 3"/>
          <p:cNvSpPr>
            <a:spLocks noGrp="1"/>
          </p:cNvSpPr>
          <p:nvPr>
            <p:ph type="sldNum" sz="quarter" idx="10"/>
          </p:nvPr>
        </p:nvSpPr>
        <p:spPr/>
        <p:txBody>
          <a:bodyPr/>
          <a:lstStyle/>
          <a:p>
            <a:fld id="{AA6494BD-A99E-4564-A027-81868549E243}" type="slidenum">
              <a:rPr lang="en-US" smtClean="0"/>
              <a:pPr/>
              <a:t>5</a:t>
            </a:fld>
            <a:endParaRPr lang="en-US"/>
          </a:p>
        </p:txBody>
      </p:sp>
    </p:spTree>
    <p:extLst>
      <p:ext uri="{BB962C8B-B14F-4D97-AF65-F5344CB8AC3E}">
        <p14:creationId xmlns:p14="http://schemas.microsoft.com/office/powerpoint/2010/main" val="355670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start your day with HR and end with HR.</a:t>
            </a:r>
          </a:p>
          <a:p>
            <a:r>
              <a:rPr lang="en-US" dirty="0"/>
              <a:t>We have a 3 day rotation in 5ht grade ( RED, WHITE, &amp; BLUE) At Drake you will have a 6 day rotation with lunch and IE being at the same time everyday,</a:t>
            </a:r>
          </a:p>
        </p:txBody>
      </p:sp>
      <p:sp>
        <p:nvSpPr>
          <p:cNvPr id="4" name="Slide Number Placeholder 3"/>
          <p:cNvSpPr>
            <a:spLocks noGrp="1"/>
          </p:cNvSpPr>
          <p:nvPr>
            <p:ph type="sldNum" sz="quarter" idx="5"/>
          </p:nvPr>
        </p:nvSpPr>
        <p:spPr/>
        <p:txBody>
          <a:bodyPr/>
          <a:lstStyle/>
          <a:p>
            <a:fld id="{AA6494BD-A99E-4564-A027-81868549E243}" type="slidenum">
              <a:rPr lang="en-US" smtClean="0"/>
              <a:pPr/>
              <a:t>6</a:t>
            </a:fld>
            <a:endParaRPr lang="en-US"/>
          </a:p>
        </p:txBody>
      </p:sp>
    </p:spTree>
    <p:extLst>
      <p:ext uri="{BB962C8B-B14F-4D97-AF65-F5344CB8AC3E}">
        <p14:creationId xmlns:p14="http://schemas.microsoft.com/office/powerpoint/2010/main" val="74816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Lunch will be for 30 minutes and the rest of the time is for IE.</a:t>
            </a:r>
          </a:p>
          <a:p>
            <a:r>
              <a:rPr lang="en-US" dirty="0"/>
              <a:t>In</a:t>
            </a:r>
          </a:p>
        </p:txBody>
      </p:sp>
      <p:sp>
        <p:nvSpPr>
          <p:cNvPr id="4" name="Slide Number Placeholder 3"/>
          <p:cNvSpPr>
            <a:spLocks noGrp="1"/>
          </p:cNvSpPr>
          <p:nvPr>
            <p:ph type="sldNum" sz="quarter" idx="10"/>
          </p:nvPr>
        </p:nvSpPr>
        <p:spPr/>
        <p:txBody>
          <a:bodyPr/>
          <a:lstStyle/>
          <a:p>
            <a:fld id="{AA6494BD-A99E-4564-A027-81868549E243}" type="slidenum">
              <a:rPr lang="en-US" smtClean="0"/>
              <a:pPr/>
              <a:t>7</a:t>
            </a:fld>
            <a:endParaRPr lang="en-US"/>
          </a:p>
        </p:txBody>
      </p:sp>
    </p:spTree>
    <p:extLst>
      <p:ext uri="{BB962C8B-B14F-4D97-AF65-F5344CB8AC3E}">
        <p14:creationId xmlns:p14="http://schemas.microsoft.com/office/powerpoint/2010/main" val="150756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Whooping cough-diphtheria/ </a:t>
            </a:r>
            <a:r>
              <a:rPr lang="en-US" dirty="0" err="1"/>
              <a:t>pertussis</a:t>
            </a:r>
            <a:endParaRPr lang="en-US" dirty="0"/>
          </a:p>
          <a:p>
            <a:r>
              <a:rPr lang="en-US" dirty="0"/>
              <a:t>Tetanus is often the result of an infection that enters the body through an open wound. The tetanus condition, also known as lockjaw, is caused by the </a:t>
            </a:r>
            <a:r>
              <a:rPr lang="en-US" dirty="0" err="1"/>
              <a:t>clostridi</a:t>
            </a:r>
            <a:r>
              <a:rPr lang="en-US" dirty="0"/>
              <a:t>. Tetanus is a bacterial disease caused by a toxin. Clostridium </a:t>
            </a:r>
            <a:r>
              <a:rPr lang="en-US" dirty="0" err="1"/>
              <a:t>tetani</a:t>
            </a:r>
            <a:r>
              <a:rPr lang="en-US" dirty="0"/>
              <a:t> spores (spores of tetanus bacteria) are found most often in soil but are present everywhere. The disease affects muscles, especially the jaw and neck muscle</a:t>
            </a:r>
          </a:p>
        </p:txBody>
      </p:sp>
      <p:sp>
        <p:nvSpPr>
          <p:cNvPr id="4" name="Slide Number Placeholder 3"/>
          <p:cNvSpPr>
            <a:spLocks noGrp="1"/>
          </p:cNvSpPr>
          <p:nvPr>
            <p:ph type="sldNum" sz="quarter" idx="10"/>
          </p:nvPr>
        </p:nvSpPr>
        <p:spPr/>
        <p:txBody>
          <a:bodyPr/>
          <a:lstStyle/>
          <a:p>
            <a:fld id="{AA6494BD-A99E-4564-A027-81868549E243}" type="slidenum">
              <a:rPr lang="en-US" smtClean="0"/>
              <a:pPr/>
              <a:t>10</a:t>
            </a:fld>
            <a:endParaRPr lang="en-US"/>
          </a:p>
        </p:txBody>
      </p:sp>
    </p:spTree>
    <p:extLst>
      <p:ext uri="{BB962C8B-B14F-4D97-AF65-F5344CB8AC3E}">
        <p14:creationId xmlns:p14="http://schemas.microsoft.com/office/powerpoint/2010/main" val="3164925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0AC8-684F-BB45-85A1-18AFABCC7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1A191C-3E01-E442-A4E5-4C6261BDD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8C1B0-6ECA-EF4A-8C02-00741CCAB22D}"/>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BFE4C02E-F3D4-E442-8351-38D4A0C49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C0FAE-9190-B04E-8877-F07D8C37084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03619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44AD-69CB-6D42-A838-2B6B28892D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6F3DF-B4A3-9446-9D89-118199BA55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0250A-BD6B-1645-8CD1-FF36EF65874A}"/>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548A830D-A8FF-F548-8F41-E4F49DE48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5249-B2BD-E142-B893-EEB0A2667652}"/>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68259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560A0-5327-9540-8290-B742675C82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C687E1-7486-384D-BF2C-F265CD38F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5FCCB-7318-B240-B731-24E253C1951D}"/>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BD75C8FA-B48D-404A-ADFD-08037194A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112EB-9470-F648-9BA4-CAFBFDE0D2E9}"/>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149002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9C04-66F1-7E45-8AF0-484921D04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A3DDB-69CA-7841-8FF0-7E0B2D63D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729C0-D3C5-B944-9848-D648DFA618DE}"/>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EE49C2BE-422D-9C40-B97D-615DFFA50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3BE8E-40D9-6748-BA1E-3FC07E419FC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402428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F73E-C193-A642-B896-A84EB3DBC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776461-655D-AF40-95BD-8E1B4ED84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AAC10-3D84-8545-A84E-AC2818AC05E0}"/>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B2342EBF-3A94-BE4D-87B4-89DAA481F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1A8B1-9340-7344-AFA1-53F2EB179C7D}"/>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65398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1D29-3356-B641-BB80-88D84C632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BD1A4-034E-624F-B378-96EC2F117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1137F-EABC-EF4E-BA39-C3E2707263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F42B9-A55D-3047-B845-7189B6032021}"/>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6" name="Footer Placeholder 5">
            <a:extLst>
              <a:ext uri="{FF2B5EF4-FFF2-40B4-BE49-F238E27FC236}">
                <a16:creationId xmlns:a16="http://schemas.microsoft.com/office/drawing/2014/main" id="{AF69D139-2B3D-6F47-9AB4-55DBEB6D8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21BBA-0154-CC47-AF0A-1231741F4404}"/>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06779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5D2F-E616-5646-A09D-3BC0353A8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D6F0D5-1503-C54E-9DF1-40BA227F5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A5C3-8FAC-C74B-AD1A-C9B866DE3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7B66BC-66CE-724D-8E58-31601B47E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45C43-3611-BC42-9D97-219CDB79A9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ACC66-E6EC-8E46-91C1-C272EAED596C}"/>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8" name="Footer Placeholder 7">
            <a:extLst>
              <a:ext uri="{FF2B5EF4-FFF2-40B4-BE49-F238E27FC236}">
                <a16:creationId xmlns:a16="http://schemas.microsoft.com/office/drawing/2014/main" id="{3D5EB05C-5ECA-3946-B7B9-E31A350E16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14698-E1EC-AD46-9EE4-AF4F5595982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57335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F962-A96F-6642-9CF9-21E15B0714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D089A-90B0-9F4B-9C09-8EF9BB918A25}"/>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4" name="Footer Placeholder 3">
            <a:extLst>
              <a:ext uri="{FF2B5EF4-FFF2-40B4-BE49-F238E27FC236}">
                <a16:creationId xmlns:a16="http://schemas.microsoft.com/office/drawing/2014/main" id="{117569F5-8018-9A47-BD16-44178A7D4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60740D-7F56-FA40-A228-1FE36FDF824A}"/>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29087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85C37-6D6E-B047-8B66-88D6A43EE9B1}"/>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3" name="Footer Placeholder 2">
            <a:extLst>
              <a:ext uri="{FF2B5EF4-FFF2-40B4-BE49-F238E27FC236}">
                <a16:creationId xmlns:a16="http://schemas.microsoft.com/office/drawing/2014/main" id="{C6200B75-800D-5341-98A5-3270184920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5BF01-488C-EB4E-9D34-15DF790F9841}"/>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93138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0B52-FD22-F14C-89BC-11B69565A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15688B-41C8-A543-B577-FAF828EB2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069BD-D094-514D-9DAD-9E260599D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241F1-1047-1B4B-A8BB-A6077262F10A}"/>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6" name="Footer Placeholder 5">
            <a:extLst>
              <a:ext uri="{FF2B5EF4-FFF2-40B4-BE49-F238E27FC236}">
                <a16:creationId xmlns:a16="http://schemas.microsoft.com/office/drawing/2014/main" id="{009876E7-9A2D-5B49-AEFC-0C776417A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7B3F1-3728-7546-BF2C-DD02BA7266B9}"/>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18956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D915-06BD-FF44-9861-807FC4C64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B0B93-8664-C645-9669-D7C8B8CAD3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3A1BE5-E1E3-224B-97FC-07AD7356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473AB-30CD-104B-AB52-4A6FD75F51A2}"/>
              </a:ext>
            </a:extLst>
          </p:cNvPr>
          <p:cNvSpPr>
            <a:spLocks noGrp="1"/>
          </p:cNvSpPr>
          <p:nvPr>
            <p:ph type="dt" sz="half" idx="10"/>
          </p:nvPr>
        </p:nvSpPr>
        <p:spPr/>
        <p:txBody>
          <a:bodyPr/>
          <a:lstStyle/>
          <a:p>
            <a:fld id="{9990513E-CE08-6845-BF76-1617CD849793}" type="datetimeFigureOut">
              <a:rPr lang="en-US" smtClean="0"/>
              <a:t>5/10/20</a:t>
            </a:fld>
            <a:endParaRPr lang="en-US"/>
          </a:p>
        </p:txBody>
      </p:sp>
      <p:sp>
        <p:nvSpPr>
          <p:cNvPr id="6" name="Footer Placeholder 5">
            <a:extLst>
              <a:ext uri="{FF2B5EF4-FFF2-40B4-BE49-F238E27FC236}">
                <a16:creationId xmlns:a16="http://schemas.microsoft.com/office/drawing/2014/main" id="{D6501296-C28B-5743-B8C5-1EFEC78EA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3D721-B2CE-8148-A604-92EE2C93B96B}"/>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67224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9106E-0D20-0B45-B0F6-3252EAB34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08D78-A015-AA4B-B8C7-227BC3E2A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BD270-26EC-334F-8074-778A2BCD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513E-CE08-6845-BF76-1617CD849793}" type="datetimeFigureOut">
              <a:rPr lang="en-US" smtClean="0"/>
              <a:t>5/10/20</a:t>
            </a:fld>
            <a:endParaRPr lang="en-US"/>
          </a:p>
        </p:txBody>
      </p:sp>
      <p:sp>
        <p:nvSpPr>
          <p:cNvPr id="5" name="Footer Placeholder 4">
            <a:extLst>
              <a:ext uri="{FF2B5EF4-FFF2-40B4-BE49-F238E27FC236}">
                <a16:creationId xmlns:a16="http://schemas.microsoft.com/office/drawing/2014/main" id="{9D9A95B8-EF77-384A-B402-510AD083A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6318B-53D0-F745-AFEC-BF76B81E8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F6BE6-29B0-0E41-9952-574CF712CB80}" type="slidenum">
              <a:rPr lang="en-US" smtClean="0"/>
              <a:t>‹#›</a:t>
            </a:fld>
            <a:endParaRPr lang="en-US"/>
          </a:p>
        </p:txBody>
      </p:sp>
    </p:spTree>
    <p:extLst>
      <p:ext uri="{BB962C8B-B14F-4D97-AF65-F5344CB8AC3E}">
        <p14:creationId xmlns:p14="http://schemas.microsoft.com/office/powerpoint/2010/main" val="2489393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G"/><Relationship Id="rId11" Type="http://schemas.openxmlformats.org/officeDocument/2006/relationships/image" Target="../media/image2.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mailto:blhooks@auburnschools.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wmf"/><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slideLayout" Target="../slideLayouts/slideLayout2.xml"/><Relationship Id="rId7" Type="http://schemas.openxmlformats.org/officeDocument/2006/relationships/image" Target="../media/image20.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87BD-A9E9-F84C-B726-B596CF96C88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1A5AFC3-D252-7341-9FB0-3DD034751A2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947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Immunizations</a:t>
            </a:r>
          </a:p>
        </p:txBody>
      </p:sp>
      <p:sp>
        <p:nvSpPr>
          <p:cNvPr id="3" name="Content Placeholder 2"/>
          <p:cNvSpPr>
            <a:spLocks noGrp="1"/>
          </p:cNvSpPr>
          <p:nvPr>
            <p:ph idx="1"/>
          </p:nvPr>
        </p:nvSpPr>
        <p:spPr/>
        <p:txBody>
          <a:bodyPr/>
          <a:lstStyle/>
          <a:p>
            <a:r>
              <a:rPr lang="en-US" b="1" dirty="0"/>
              <a:t>Rising 5</a:t>
            </a:r>
            <a:r>
              <a:rPr lang="en-US" b="1" baseline="30000" dirty="0"/>
              <a:t>th</a:t>
            </a:r>
            <a:r>
              <a:rPr lang="en-US" b="1" dirty="0"/>
              <a:t> graders (2014-2015 School Year)- </a:t>
            </a:r>
            <a:r>
              <a:rPr lang="en-US" dirty="0"/>
              <a:t>The Alabama Department of Public Health requires all students entering 6</a:t>
            </a:r>
            <a:r>
              <a:rPr lang="en-US" baseline="30000" dirty="0"/>
              <a:t>th</a:t>
            </a:r>
            <a:r>
              <a:rPr lang="en-US" dirty="0"/>
              <a:t> grade receive the </a:t>
            </a:r>
            <a:r>
              <a:rPr lang="en-US" dirty="0" err="1"/>
              <a:t>Tdap</a:t>
            </a:r>
            <a:r>
              <a:rPr lang="en-US" b="1" dirty="0"/>
              <a:t> </a:t>
            </a:r>
            <a:r>
              <a:rPr lang="en-US" dirty="0"/>
              <a:t>vaccination. </a:t>
            </a:r>
          </a:p>
          <a:p>
            <a:r>
              <a:rPr lang="en-US" dirty="0" err="1"/>
              <a:t>Tdap</a:t>
            </a:r>
            <a:r>
              <a:rPr lang="en-US" dirty="0"/>
              <a:t>- </a:t>
            </a:r>
            <a:r>
              <a:rPr lang="en-US" dirty="0" err="1"/>
              <a:t>TDap</a:t>
            </a:r>
            <a:r>
              <a:rPr lang="en-US" dirty="0"/>
              <a:t> is a combined Tetanus, Diphtheria and </a:t>
            </a:r>
            <a:r>
              <a:rPr lang="en-US" dirty="0" err="1"/>
              <a:t>Pertussis</a:t>
            </a:r>
            <a:r>
              <a:rPr lang="en-US" dirty="0"/>
              <a:t> vaccine. Recommended for kids ages 11-18</a:t>
            </a:r>
          </a:p>
        </p:txBody>
      </p:sp>
      <p:pic>
        <p:nvPicPr>
          <p:cNvPr id="4" name="Audio 3">
            <a:hlinkClick r:id="" action="ppaction://media"/>
            <a:extLst>
              <a:ext uri="{FF2B5EF4-FFF2-40B4-BE49-F238E27FC236}">
                <a16:creationId xmlns:a16="http://schemas.microsoft.com/office/drawing/2014/main" id="{BEC05F8B-4A87-2344-B9F7-93A2174E1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097829377"/>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08E5-A636-A84E-8704-14E175D034FA}"/>
              </a:ext>
            </a:extLst>
          </p:cNvPr>
          <p:cNvSpPr>
            <a:spLocks noGrp="1"/>
          </p:cNvSpPr>
          <p:nvPr>
            <p:ph type="title"/>
          </p:nvPr>
        </p:nvSpPr>
        <p:spPr/>
        <p:txBody>
          <a:bodyPr>
            <a:normAutofit/>
          </a:bodyPr>
          <a:lstStyle/>
          <a:p>
            <a:r>
              <a:rPr lang="en-US" dirty="0"/>
              <a:t>Key Faculty &amp; Staff</a:t>
            </a:r>
          </a:p>
        </p:txBody>
      </p:sp>
      <p:pic>
        <p:nvPicPr>
          <p:cNvPr id="5" name="Content Placeholder 4">
            <a:extLst>
              <a:ext uri="{FF2B5EF4-FFF2-40B4-BE49-F238E27FC236}">
                <a16:creationId xmlns:a16="http://schemas.microsoft.com/office/drawing/2014/main" id="{B92FEF3A-B2D3-A842-82DB-310208CC403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55619" y="1933989"/>
            <a:ext cx="1943100" cy="2306667"/>
          </a:xfrm>
        </p:spPr>
      </p:pic>
      <p:pic>
        <p:nvPicPr>
          <p:cNvPr id="7" name="Picture 6">
            <a:extLst>
              <a:ext uri="{FF2B5EF4-FFF2-40B4-BE49-F238E27FC236}">
                <a16:creationId xmlns:a16="http://schemas.microsoft.com/office/drawing/2014/main" id="{9276CADD-EBE9-A647-9376-E3AF90C30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256" y="1958462"/>
            <a:ext cx="1675925" cy="2306667"/>
          </a:xfrm>
          <a:prstGeom prst="rect">
            <a:avLst/>
          </a:prstGeom>
        </p:spPr>
      </p:pic>
      <p:pic>
        <p:nvPicPr>
          <p:cNvPr id="9" name="Picture 8">
            <a:extLst>
              <a:ext uri="{FF2B5EF4-FFF2-40B4-BE49-F238E27FC236}">
                <a16:creationId xmlns:a16="http://schemas.microsoft.com/office/drawing/2014/main" id="{6CA681A7-61FB-4F4F-B4D3-0D3EBF6A5B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1829" y="4812832"/>
            <a:ext cx="1311595" cy="1645920"/>
          </a:xfrm>
          <a:prstGeom prst="rect">
            <a:avLst/>
          </a:prstGeom>
        </p:spPr>
      </p:pic>
      <p:pic>
        <p:nvPicPr>
          <p:cNvPr id="11" name="Picture 10">
            <a:extLst>
              <a:ext uri="{FF2B5EF4-FFF2-40B4-BE49-F238E27FC236}">
                <a16:creationId xmlns:a16="http://schemas.microsoft.com/office/drawing/2014/main" id="{357743DE-2E27-3F43-B426-EBD58F55D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3139" y="4831184"/>
            <a:ext cx="1311595" cy="1645920"/>
          </a:xfrm>
          <a:prstGeom prst="rect">
            <a:avLst/>
          </a:prstGeom>
        </p:spPr>
      </p:pic>
      <p:pic>
        <p:nvPicPr>
          <p:cNvPr id="13" name="Picture 12">
            <a:extLst>
              <a:ext uri="{FF2B5EF4-FFF2-40B4-BE49-F238E27FC236}">
                <a16:creationId xmlns:a16="http://schemas.microsoft.com/office/drawing/2014/main" id="{71DAC18D-E5E6-E04F-837A-B791C22B1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2334" y="4837315"/>
            <a:ext cx="1311595" cy="1645920"/>
          </a:xfrm>
          <a:prstGeom prst="rect">
            <a:avLst/>
          </a:prstGeom>
        </p:spPr>
      </p:pic>
      <p:pic>
        <p:nvPicPr>
          <p:cNvPr id="15" name="Picture 14">
            <a:extLst>
              <a:ext uri="{FF2B5EF4-FFF2-40B4-BE49-F238E27FC236}">
                <a16:creationId xmlns:a16="http://schemas.microsoft.com/office/drawing/2014/main" id="{049361EF-AFA2-B749-A29A-941FCCC78F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244" y="4831184"/>
            <a:ext cx="1311595" cy="1645920"/>
          </a:xfrm>
          <a:prstGeom prst="rect">
            <a:avLst/>
          </a:prstGeom>
        </p:spPr>
      </p:pic>
      <p:sp>
        <p:nvSpPr>
          <p:cNvPr id="16" name="TextBox 15">
            <a:extLst>
              <a:ext uri="{FF2B5EF4-FFF2-40B4-BE49-F238E27FC236}">
                <a16:creationId xmlns:a16="http://schemas.microsoft.com/office/drawing/2014/main" id="{F9C81449-A02B-4D49-89F0-7DA365626E24}"/>
              </a:ext>
            </a:extLst>
          </p:cNvPr>
          <p:cNvSpPr txBox="1"/>
          <p:nvPr/>
        </p:nvSpPr>
        <p:spPr>
          <a:xfrm>
            <a:off x="2295323" y="1933988"/>
            <a:ext cx="3705615" cy="369332"/>
          </a:xfrm>
          <a:prstGeom prst="rect">
            <a:avLst/>
          </a:prstGeom>
          <a:noFill/>
        </p:spPr>
        <p:txBody>
          <a:bodyPr wrap="square" rtlCol="0">
            <a:spAutoFit/>
          </a:bodyPr>
          <a:lstStyle/>
          <a:p>
            <a:r>
              <a:rPr lang="en-US" dirty="0">
                <a:ln>
                  <a:solidFill>
                    <a:srgbClr val="FFC000"/>
                  </a:solidFill>
                </a:ln>
                <a:solidFill>
                  <a:srgbClr val="FFC000"/>
                </a:solidFill>
                <a:latin typeface="Cambria" panose="02040503050406030204" pitchFamily="18" charset="0"/>
              </a:rPr>
              <a:t>Mrs. Sarah Armstrong, Principal</a:t>
            </a:r>
          </a:p>
        </p:txBody>
      </p:sp>
      <p:sp>
        <p:nvSpPr>
          <p:cNvPr id="17" name="TextBox 16">
            <a:extLst>
              <a:ext uri="{FF2B5EF4-FFF2-40B4-BE49-F238E27FC236}">
                <a16:creationId xmlns:a16="http://schemas.microsoft.com/office/drawing/2014/main" id="{1CF12F8A-A4E5-9F4B-81CA-32BD2CD30FA2}"/>
              </a:ext>
            </a:extLst>
          </p:cNvPr>
          <p:cNvSpPr txBox="1"/>
          <p:nvPr/>
        </p:nvSpPr>
        <p:spPr>
          <a:xfrm>
            <a:off x="6088267" y="2118654"/>
            <a:ext cx="4215838" cy="369332"/>
          </a:xfrm>
          <a:prstGeom prst="rect">
            <a:avLst/>
          </a:prstGeom>
          <a:noFill/>
        </p:spPr>
        <p:txBody>
          <a:bodyPr wrap="square" rtlCol="0">
            <a:spAutoFit/>
          </a:bodyPr>
          <a:lstStyle/>
          <a:p>
            <a:r>
              <a:rPr lang="en-US" dirty="0">
                <a:ln w="0">
                  <a:solidFill>
                    <a:srgbClr val="FFC000"/>
                  </a:solidFill>
                </a:ln>
                <a:solidFill>
                  <a:srgbClr val="FFC000"/>
                </a:solidFill>
                <a:effectLst>
                  <a:outerShdw blurRad="50800" dist="38100" dir="2700000" algn="tl" rotWithShape="0">
                    <a:prstClr val="black">
                      <a:alpha val="40000"/>
                    </a:prstClr>
                  </a:outerShdw>
                </a:effectLst>
                <a:latin typeface="Cambria" panose="02040503050406030204" pitchFamily="18" charset="0"/>
              </a:rPr>
              <a:t>Dr. Jonathan Finch, Assistant Principal</a:t>
            </a:r>
          </a:p>
        </p:txBody>
      </p:sp>
      <p:sp>
        <p:nvSpPr>
          <p:cNvPr id="18" name="TextBox 17">
            <a:extLst>
              <a:ext uri="{FF2B5EF4-FFF2-40B4-BE49-F238E27FC236}">
                <a16:creationId xmlns:a16="http://schemas.microsoft.com/office/drawing/2014/main" id="{A573D8CD-1433-F54E-80B4-6DCF0D21042C}"/>
              </a:ext>
            </a:extLst>
          </p:cNvPr>
          <p:cNvSpPr txBox="1"/>
          <p:nvPr/>
        </p:nvSpPr>
        <p:spPr>
          <a:xfrm>
            <a:off x="1480945" y="4289612"/>
            <a:ext cx="1834527"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Ron Askelson, </a:t>
            </a:r>
          </a:p>
          <a:p>
            <a:r>
              <a:rPr lang="en-US" sz="1200" dirty="0">
                <a:ln>
                  <a:solidFill>
                    <a:srgbClr val="FFC000"/>
                  </a:solidFill>
                </a:ln>
                <a:solidFill>
                  <a:srgbClr val="FFC000"/>
                </a:solidFill>
                <a:latin typeface="Cambria" panose="02040503050406030204" pitchFamily="18" charset="0"/>
              </a:rPr>
              <a:t>SRO</a:t>
            </a:r>
            <a:endParaRPr lang="en-US" sz="1600" dirty="0">
              <a:ln>
                <a:solidFill>
                  <a:srgbClr val="FFC000"/>
                </a:solidFill>
              </a:ln>
              <a:solidFill>
                <a:srgbClr val="FFC000"/>
              </a:solidFill>
              <a:latin typeface="Cambria" panose="02040503050406030204" pitchFamily="18" charset="0"/>
            </a:endParaRPr>
          </a:p>
        </p:txBody>
      </p:sp>
      <p:sp>
        <p:nvSpPr>
          <p:cNvPr id="19" name="TextBox 18">
            <a:extLst>
              <a:ext uri="{FF2B5EF4-FFF2-40B4-BE49-F238E27FC236}">
                <a16:creationId xmlns:a16="http://schemas.microsoft.com/office/drawing/2014/main" id="{CF3D09C9-1D34-354D-85D4-64F540D811B1}"/>
              </a:ext>
            </a:extLst>
          </p:cNvPr>
          <p:cNvSpPr txBox="1"/>
          <p:nvPr/>
        </p:nvSpPr>
        <p:spPr>
          <a:xfrm>
            <a:off x="3427976" y="4289612"/>
            <a:ext cx="2322797"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Kim Boston, </a:t>
            </a:r>
          </a:p>
          <a:p>
            <a:r>
              <a:rPr lang="en-US" sz="1200" dirty="0">
                <a:ln>
                  <a:solidFill>
                    <a:srgbClr val="FFC000"/>
                  </a:solidFill>
                </a:ln>
                <a:solidFill>
                  <a:srgbClr val="FFC000"/>
                </a:solidFill>
                <a:latin typeface="Cambria" panose="02040503050406030204" pitchFamily="18" charset="0"/>
              </a:rPr>
              <a:t>Secretary</a:t>
            </a:r>
            <a:endParaRPr lang="en-US" sz="1600" dirty="0">
              <a:ln>
                <a:solidFill>
                  <a:srgbClr val="FFC000"/>
                </a:solidFill>
              </a:ln>
              <a:solidFill>
                <a:srgbClr val="FFC000"/>
              </a:solidFill>
              <a:latin typeface="Cambria" panose="02040503050406030204" pitchFamily="18" charset="0"/>
            </a:endParaRPr>
          </a:p>
        </p:txBody>
      </p:sp>
      <p:sp>
        <p:nvSpPr>
          <p:cNvPr id="21" name="TextBox 20">
            <a:extLst>
              <a:ext uri="{FF2B5EF4-FFF2-40B4-BE49-F238E27FC236}">
                <a16:creationId xmlns:a16="http://schemas.microsoft.com/office/drawing/2014/main" id="{44969B62-3BEF-534D-9D72-1ED6029ED09E}"/>
              </a:ext>
            </a:extLst>
          </p:cNvPr>
          <p:cNvSpPr txBox="1"/>
          <p:nvPr/>
        </p:nvSpPr>
        <p:spPr>
          <a:xfrm>
            <a:off x="9150080" y="4289612"/>
            <a:ext cx="2752993"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Elizabeth Talley, </a:t>
            </a:r>
          </a:p>
          <a:p>
            <a:r>
              <a:rPr lang="en-US" sz="1200" dirty="0">
                <a:ln>
                  <a:solidFill>
                    <a:srgbClr val="FFC000"/>
                  </a:solidFill>
                </a:ln>
                <a:solidFill>
                  <a:srgbClr val="FFC000"/>
                </a:solidFill>
                <a:latin typeface="Cambria" panose="02040503050406030204" pitchFamily="18" charset="0"/>
              </a:rPr>
              <a:t>Bookkeeper</a:t>
            </a:r>
            <a:endParaRPr lang="en-US" sz="1600" dirty="0">
              <a:ln>
                <a:solidFill>
                  <a:srgbClr val="FFC000"/>
                </a:solidFill>
              </a:ln>
              <a:solidFill>
                <a:srgbClr val="FFC000"/>
              </a:solidFill>
              <a:latin typeface="Cambria" panose="02040503050406030204" pitchFamily="18" charset="0"/>
            </a:endParaRPr>
          </a:p>
        </p:txBody>
      </p:sp>
      <p:pic>
        <p:nvPicPr>
          <p:cNvPr id="4" name="Picture 3">
            <a:extLst>
              <a:ext uri="{FF2B5EF4-FFF2-40B4-BE49-F238E27FC236}">
                <a16:creationId xmlns:a16="http://schemas.microsoft.com/office/drawing/2014/main" id="{8BFF485E-1336-F04E-9655-BAEBC0EC4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4192" y="4837315"/>
            <a:ext cx="1311593" cy="1645920"/>
          </a:xfrm>
          <a:prstGeom prst="rect">
            <a:avLst/>
          </a:prstGeom>
        </p:spPr>
      </p:pic>
      <p:sp>
        <p:nvSpPr>
          <p:cNvPr id="23" name="TextBox 22">
            <a:extLst>
              <a:ext uri="{FF2B5EF4-FFF2-40B4-BE49-F238E27FC236}">
                <a16:creationId xmlns:a16="http://schemas.microsoft.com/office/drawing/2014/main" id="{767BC569-988A-2946-82EA-481D25AF8671}"/>
              </a:ext>
            </a:extLst>
          </p:cNvPr>
          <p:cNvSpPr txBox="1"/>
          <p:nvPr/>
        </p:nvSpPr>
        <p:spPr>
          <a:xfrm>
            <a:off x="5378489" y="4289612"/>
            <a:ext cx="1467849"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Laura Hardy, </a:t>
            </a:r>
          </a:p>
          <a:p>
            <a:r>
              <a:rPr lang="en-US" sz="1200" dirty="0">
                <a:ln>
                  <a:solidFill>
                    <a:srgbClr val="FFC000"/>
                  </a:solidFill>
                </a:ln>
                <a:solidFill>
                  <a:srgbClr val="FFC000"/>
                </a:solidFill>
                <a:latin typeface="Cambria" panose="02040503050406030204" pitchFamily="18" charset="0"/>
              </a:rPr>
              <a:t>Media Specialist</a:t>
            </a:r>
            <a:endParaRPr lang="en-US" sz="1600" dirty="0">
              <a:ln>
                <a:solidFill>
                  <a:srgbClr val="FFC000"/>
                </a:solidFill>
              </a:ln>
              <a:solidFill>
                <a:srgbClr val="FFC000"/>
              </a:solidFill>
              <a:latin typeface="Cambria" panose="02040503050406030204" pitchFamily="18" charset="0"/>
            </a:endParaRPr>
          </a:p>
        </p:txBody>
      </p:sp>
      <p:sp>
        <p:nvSpPr>
          <p:cNvPr id="20" name="TextBox 19">
            <a:extLst>
              <a:ext uri="{FF2B5EF4-FFF2-40B4-BE49-F238E27FC236}">
                <a16:creationId xmlns:a16="http://schemas.microsoft.com/office/drawing/2014/main" id="{ABE1DBD2-5A28-F543-950E-0D268A47C663}"/>
              </a:ext>
            </a:extLst>
          </p:cNvPr>
          <p:cNvSpPr txBox="1"/>
          <p:nvPr/>
        </p:nvSpPr>
        <p:spPr>
          <a:xfrm>
            <a:off x="7320815" y="4289612"/>
            <a:ext cx="1866589"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Beth Jones, </a:t>
            </a:r>
          </a:p>
          <a:p>
            <a:r>
              <a:rPr lang="en-US" sz="1200" dirty="0">
                <a:ln>
                  <a:solidFill>
                    <a:srgbClr val="FFC000"/>
                  </a:solidFill>
                </a:ln>
                <a:solidFill>
                  <a:srgbClr val="FFC000"/>
                </a:solidFill>
                <a:latin typeface="Cambria" panose="02040503050406030204" pitchFamily="18" charset="0"/>
              </a:rPr>
              <a:t>Nurse</a:t>
            </a:r>
            <a:endParaRPr lang="en-US" sz="1600" dirty="0">
              <a:ln>
                <a:solidFill>
                  <a:srgbClr val="FFC000"/>
                </a:solidFill>
              </a:ln>
              <a:solidFill>
                <a:srgbClr val="FFC000"/>
              </a:solidFill>
              <a:latin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C9F07CF5-F86C-4648-B26B-A3E9C22BC7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57971473"/>
      </p:ext>
    </p:extLst>
  </p:cSld>
  <p:clrMapOvr>
    <a:masterClrMapping/>
  </p:clrMapOvr>
  <mc:AlternateContent xmlns:mc="http://schemas.openxmlformats.org/markup-compatibility/2006" xmlns:p14="http://schemas.microsoft.com/office/powerpoint/2010/main">
    <mc:Choice Requires="p14">
      <p:transition spd="slow" p14:dur="2000" advTm="37485"/>
    </mc:Choice>
    <mc:Fallback xmlns="">
      <p:transition spd="slow" advTm="3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66C2CD-7DC7-264E-9E1D-50A4F72CB02C}"/>
              </a:ext>
            </a:extLst>
          </p:cNvPr>
          <p:cNvSpPr>
            <a:spLocks noGrp="1"/>
          </p:cNvSpPr>
          <p:nvPr>
            <p:ph type="title"/>
          </p:nvPr>
        </p:nvSpPr>
        <p:spPr/>
        <p:txBody>
          <a:bodyPr/>
          <a:lstStyle/>
          <a:p>
            <a:r>
              <a:rPr lang="en-US" dirty="0"/>
              <a:t>Counselors</a:t>
            </a:r>
          </a:p>
        </p:txBody>
      </p:sp>
      <p:sp>
        <p:nvSpPr>
          <p:cNvPr id="5" name="Content Placeholder 4">
            <a:extLst>
              <a:ext uri="{FF2B5EF4-FFF2-40B4-BE49-F238E27FC236}">
                <a16:creationId xmlns:a16="http://schemas.microsoft.com/office/drawing/2014/main" id="{7216D37D-6E71-044F-A972-E3BBBD6AB136}"/>
              </a:ext>
            </a:extLst>
          </p:cNvPr>
          <p:cNvSpPr>
            <a:spLocks noGrp="1"/>
          </p:cNvSpPr>
          <p:nvPr>
            <p:ph sz="half" idx="1"/>
          </p:nvPr>
        </p:nvSpPr>
        <p:spPr/>
        <p:txBody>
          <a:bodyPr/>
          <a:lstStyle/>
          <a:p>
            <a:r>
              <a:rPr lang="en-US" dirty="0"/>
              <a:t>Mr. Adam Keel: </a:t>
            </a:r>
          </a:p>
          <a:p>
            <a:r>
              <a:rPr lang="en-US" dirty="0"/>
              <a:t>6 years middle &amp; high school English teacher</a:t>
            </a:r>
          </a:p>
          <a:p>
            <a:r>
              <a:rPr lang="en-US" dirty="0"/>
              <a:t>7 years school counselor</a:t>
            </a:r>
          </a:p>
          <a:p>
            <a:endParaRPr lang="en-US" dirty="0"/>
          </a:p>
        </p:txBody>
      </p:sp>
      <p:sp>
        <p:nvSpPr>
          <p:cNvPr id="6" name="Content Placeholder 5">
            <a:extLst>
              <a:ext uri="{FF2B5EF4-FFF2-40B4-BE49-F238E27FC236}">
                <a16:creationId xmlns:a16="http://schemas.microsoft.com/office/drawing/2014/main" id="{C686C337-7BE3-CE49-A73D-1CA2FCB48780}"/>
              </a:ext>
            </a:extLst>
          </p:cNvPr>
          <p:cNvSpPr>
            <a:spLocks noGrp="1"/>
          </p:cNvSpPr>
          <p:nvPr>
            <p:ph sz="half" idx="2"/>
          </p:nvPr>
        </p:nvSpPr>
        <p:spPr/>
        <p:txBody>
          <a:bodyPr/>
          <a:lstStyle/>
          <a:p>
            <a:r>
              <a:rPr lang="en-US" dirty="0"/>
              <a:t>Ms. Joanne Smith:</a:t>
            </a:r>
          </a:p>
          <a:p>
            <a:r>
              <a:rPr lang="en-US" dirty="0"/>
              <a:t>11 years at Drake </a:t>
            </a:r>
          </a:p>
          <a:p>
            <a:r>
              <a:rPr lang="en-US" dirty="0"/>
              <a:t>31 years in education.</a:t>
            </a:r>
          </a:p>
          <a:p>
            <a:r>
              <a:rPr lang="en-US" dirty="0">
                <a:solidFill>
                  <a:schemeClr val="bg1"/>
                </a:solidFill>
              </a:rPr>
              <a:t>11 year:</a:t>
            </a:r>
          </a:p>
          <a:p>
            <a:r>
              <a:rPr lang="en-US" dirty="0">
                <a:solidFill>
                  <a:schemeClr val="bg1"/>
                </a:solidFill>
              </a:rPr>
              <a:t>11 year1</a:t>
            </a:r>
            <a:r>
              <a:rPr lang="en-US" baseline="30000" dirty="0">
                <a:solidFill>
                  <a:schemeClr val="bg1"/>
                </a:solidFill>
              </a:rPr>
              <a:t>th</a:t>
            </a:r>
            <a:r>
              <a:rPr lang="en-US" dirty="0">
                <a:solidFill>
                  <a:schemeClr val="bg1"/>
                </a:solidFill>
              </a:rPr>
              <a:t> year at Drake; 31</a:t>
            </a:r>
            <a:r>
              <a:rPr lang="en-US" baseline="30000" dirty="0">
                <a:solidFill>
                  <a:schemeClr val="bg1"/>
                </a:solidFill>
              </a:rPr>
              <a:t>st</a:t>
            </a:r>
            <a:r>
              <a:rPr lang="en-US" dirty="0">
                <a:solidFill>
                  <a:schemeClr val="bg1"/>
                </a:solidFill>
              </a:rPr>
              <a:t> year in edu11</a:t>
            </a:r>
            <a:r>
              <a:rPr lang="en-US" baseline="30000" dirty="0">
                <a:solidFill>
                  <a:schemeClr val="bg1"/>
                </a:solidFill>
              </a:rPr>
              <a:t>th</a:t>
            </a:r>
            <a:r>
              <a:rPr lang="en-US" dirty="0">
                <a:solidFill>
                  <a:schemeClr val="bg1"/>
                </a:solidFill>
              </a:rPr>
              <a:t> year at Drake; 31</a:t>
            </a:r>
            <a:r>
              <a:rPr lang="en-US" baseline="30000" dirty="0">
                <a:solidFill>
                  <a:schemeClr val="bg1"/>
                </a:solidFill>
              </a:rPr>
              <a:t>st</a:t>
            </a:r>
            <a:r>
              <a:rPr lang="en-US" dirty="0">
                <a:solidFill>
                  <a:schemeClr val="bg1"/>
                </a:solidFill>
              </a:rPr>
              <a:t> year in education</a:t>
            </a:r>
          </a:p>
          <a:p>
            <a:r>
              <a:rPr lang="en-US" dirty="0">
                <a:solidFill>
                  <a:schemeClr val="bg1"/>
                </a:solidFill>
              </a:rPr>
              <a:t>cation</a:t>
            </a:r>
          </a:p>
          <a:p>
            <a:endParaRPr lang="en-US" dirty="0"/>
          </a:p>
          <a:p>
            <a:endParaRPr lang="en-US" dirty="0"/>
          </a:p>
        </p:txBody>
      </p:sp>
      <p:pic>
        <p:nvPicPr>
          <p:cNvPr id="7" name="Picture 2" descr="Ms. Joanne Smith">
            <a:extLst>
              <a:ext uri="{FF2B5EF4-FFF2-40B4-BE49-F238E27FC236}">
                <a16:creationId xmlns:a16="http://schemas.microsoft.com/office/drawing/2014/main" id="{542AA221-6981-494E-A60A-5EAE02CB4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4038601"/>
            <a:ext cx="1453231" cy="1926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093443-9812-6543-8365-B18CC9F28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006" y="4038601"/>
            <a:ext cx="1477851" cy="1926376"/>
          </a:xfrm>
          <a:prstGeom prst="rect">
            <a:avLst/>
          </a:prstGeom>
        </p:spPr>
      </p:pic>
      <p:pic>
        <p:nvPicPr>
          <p:cNvPr id="2" name="Audio 1">
            <a:hlinkClick r:id="" action="ppaction://media"/>
            <a:extLst>
              <a:ext uri="{FF2B5EF4-FFF2-40B4-BE49-F238E27FC236}">
                <a16:creationId xmlns:a16="http://schemas.microsoft.com/office/drawing/2014/main" id="{6C9228A6-3B64-1545-A3CF-364FE5406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65013820"/>
      </p:ext>
    </p:extLst>
  </p:cSld>
  <p:clrMapOvr>
    <a:masterClrMapping/>
  </p:clrMapOvr>
  <mc:AlternateContent xmlns:mc="http://schemas.openxmlformats.org/markup-compatibility/2006" xmlns:p14="http://schemas.microsoft.com/office/powerpoint/2010/main">
    <mc:Choice Requires="p14">
      <p:transition spd="slow" p14:dur="2000" advTm="85365"/>
    </mc:Choice>
    <mc:Fallback xmlns="">
      <p:transition spd="slow" advTm="8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5DC1A4-EB29-DD41-A563-1DCFF6CE4007}"/>
              </a:ext>
            </a:extLst>
          </p:cNvPr>
          <p:cNvSpPr>
            <a:spLocks noGrp="1"/>
          </p:cNvSpPr>
          <p:nvPr>
            <p:ph type="title"/>
          </p:nvPr>
        </p:nvSpPr>
        <p:spPr/>
        <p:txBody>
          <a:bodyPr/>
          <a:lstStyle/>
          <a:p>
            <a:r>
              <a:rPr lang="en-US" dirty="0"/>
              <a:t>Until we meet again…</a:t>
            </a:r>
          </a:p>
        </p:txBody>
      </p:sp>
      <p:sp>
        <p:nvSpPr>
          <p:cNvPr id="6" name="Content Placeholder 5">
            <a:extLst>
              <a:ext uri="{FF2B5EF4-FFF2-40B4-BE49-F238E27FC236}">
                <a16:creationId xmlns:a16="http://schemas.microsoft.com/office/drawing/2014/main" id="{325C4C50-B776-2847-B80D-233617E26B2C}"/>
              </a:ext>
            </a:extLst>
          </p:cNvPr>
          <p:cNvSpPr>
            <a:spLocks noGrp="1"/>
          </p:cNvSpPr>
          <p:nvPr>
            <p:ph idx="1"/>
          </p:nvPr>
        </p:nvSpPr>
        <p:spPr/>
        <p:txBody>
          <a:bodyPr>
            <a:normAutofit/>
          </a:bodyPr>
          <a:lstStyle/>
          <a:p>
            <a:r>
              <a:rPr lang="en-US" dirty="0"/>
              <a:t>Remember I love you and want the best for each of you.</a:t>
            </a:r>
          </a:p>
          <a:p>
            <a:r>
              <a:rPr lang="en-US" dirty="0"/>
              <a:t>If you have any questions about the transition to Drake, please email me at :</a:t>
            </a:r>
          </a:p>
          <a:p>
            <a:r>
              <a:rPr lang="en-US" dirty="0">
                <a:hlinkClick r:id="rId4"/>
              </a:rPr>
              <a:t>blhooks@auburnschools.org</a:t>
            </a:r>
            <a:r>
              <a:rPr lang="en-US" dirty="0"/>
              <a:t> </a:t>
            </a:r>
          </a:p>
          <a:p>
            <a:endParaRPr lang="en-US" dirty="0"/>
          </a:p>
          <a:p>
            <a:pPr marL="0" indent="0">
              <a:buNone/>
            </a:pPr>
            <a:r>
              <a:rPr lang="en-US" dirty="0"/>
              <a:t>Peace, Love and Understanding…until we meet again in person!</a:t>
            </a:r>
          </a:p>
        </p:txBody>
      </p:sp>
      <p:pic>
        <p:nvPicPr>
          <p:cNvPr id="3" name="Audio 2">
            <a:hlinkClick r:id="" action="ppaction://media"/>
            <a:extLst>
              <a:ext uri="{FF2B5EF4-FFF2-40B4-BE49-F238E27FC236}">
                <a16:creationId xmlns:a16="http://schemas.microsoft.com/office/drawing/2014/main" id="{BDF4838B-38C5-234B-9F35-88EBB7029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273906830"/>
      </p:ext>
    </p:extLst>
  </p:cSld>
  <p:clrMapOvr>
    <a:masterClrMapping/>
  </p:clrMapOvr>
  <mc:AlternateContent xmlns:mc="http://schemas.openxmlformats.org/markup-compatibility/2006" xmlns:p14="http://schemas.microsoft.com/office/powerpoint/2010/main">
    <mc:Choice Requires="p14">
      <p:transition spd="slow" p14:dur="2000" advTm="53760"/>
    </mc:Choice>
    <mc:Fallback xmlns="">
      <p:transition spd="slow" advTm="5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Transitioning to Drake Middle School</a:t>
            </a:r>
          </a:p>
        </p:txBody>
      </p:sp>
      <p:pic>
        <p:nvPicPr>
          <p:cNvPr id="4" name="Picture 2" descr="C:\Users\klwalsh\AppData\Local\Microsoft\Windows\Temporary Internet Files\Content.IE5\JCQ328SW\MC900434217[1].wmf"/>
          <p:cNvPicPr>
            <a:picLocks noGrp="1" noChangeAspect="1" noChangeArrowheads="1"/>
          </p:cNvPicPr>
          <p:nvPr>
            <p:ph idx="1"/>
          </p:nvPr>
        </p:nvPicPr>
        <p:blipFill>
          <a:blip r:embed="rId5" cstate="print"/>
          <a:srcRect/>
          <a:stretch>
            <a:fillRect/>
          </a:stretch>
        </p:blipFill>
        <p:spPr bwMode="auto">
          <a:xfrm>
            <a:off x="2971800" y="1981201"/>
            <a:ext cx="6096000" cy="3276599"/>
          </a:xfrm>
          <a:prstGeom prst="rect">
            <a:avLst/>
          </a:prstGeom>
          <a:noFill/>
        </p:spPr>
      </p:pic>
      <p:pic>
        <p:nvPicPr>
          <p:cNvPr id="3" name="Audio 2">
            <a:hlinkClick r:id="" action="ppaction://media"/>
            <a:extLst>
              <a:ext uri="{FF2B5EF4-FFF2-40B4-BE49-F238E27FC236}">
                <a16:creationId xmlns:a16="http://schemas.microsoft.com/office/drawing/2014/main" id="{6965C960-A0F5-B14F-BC8C-439E2606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3142659519"/>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baseline="30000" dirty="0"/>
              <a:t>th</a:t>
            </a:r>
            <a:r>
              <a:rPr lang="en-US" dirty="0"/>
              <a:t> Grade Teams</a:t>
            </a:r>
          </a:p>
        </p:txBody>
      </p:sp>
      <p:sp>
        <p:nvSpPr>
          <p:cNvPr id="3" name="Content Placeholder 2"/>
          <p:cNvSpPr>
            <a:spLocks noGrp="1"/>
          </p:cNvSpPr>
          <p:nvPr>
            <p:ph idx="1"/>
          </p:nvPr>
        </p:nvSpPr>
        <p:spPr/>
        <p:txBody>
          <a:bodyPr/>
          <a:lstStyle/>
          <a:p>
            <a:r>
              <a:rPr lang="en-US" dirty="0"/>
              <a:t>Cosmic Cats</a:t>
            </a:r>
          </a:p>
          <a:p>
            <a:r>
              <a:rPr lang="en-US" dirty="0"/>
              <a:t>Leopards</a:t>
            </a:r>
          </a:p>
          <a:p>
            <a:r>
              <a:rPr lang="en-US" dirty="0"/>
              <a:t>Panthers</a:t>
            </a:r>
          </a:p>
          <a:p>
            <a:r>
              <a:rPr lang="en-US" dirty="0"/>
              <a:t>Pumas</a:t>
            </a:r>
          </a:p>
          <a:p>
            <a:r>
              <a:rPr lang="en-US" dirty="0"/>
              <a:t>Tigers</a:t>
            </a:r>
          </a:p>
        </p:txBody>
      </p:sp>
      <p:pic>
        <p:nvPicPr>
          <p:cNvPr id="1026" name="Picture 2" descr="C:\Program Files\Microsoft Office\MEDIA\CAGCAT10\j0332364.wmf"/>
          <p:cNvPicPr>
            <a:picLocks noChangeAspect="1" noChangeArrowheads="1"/>
          </p:cNvPicPr>
          <p:nvPr/>
        </p:nvPicPr>
        <p:blipFill>
          <a:blip r:embed="rId5" cstate="print"/>
          <a:srcRect/>
          <a:stretch>
            <a:fillRect/>
          </a:stretch>
        </p:blipFill>
        <p:spPr bwMode="auto">
          <a:xfrm>
            <a:off x="2438400" y="4648201"/>
            <a:ext cx="2515514" cy="1703527"/>
          </a:xfrm>
          <a:prstGeom prst="rect">
            <a:avLst/>
          </a:prstGeom>
          <a:noFill/>
        </p:spPr>
      </p:pic>
      <p:pic>
        <p:nvPicPr>
          <p:cNvPr id="5" name="Picture 4" descr="thCA3321Z8.jpg"/>
          <p:cNvPicPr>
            <a:picLocks noChangeAspect="1"/>
          </p:cNvPicPr>
          <p:nvPr/>
        </p:nvPicPr>
        <p:blipFill>
          <a:blip r:embed="rId6" cstate="print"/>
          <a:stretch>
            <a:fillRect/>
          </a:stretch>
        </p:blipFill>
        <p:spPr>
          <a:xfrm>
            <a:off x="5334000" y="3352800"/>
            <a:ext cx="2171700" cy="2590800"/>
          </a:xfrm>
          <a:prstGeom prst="rect">
            <a:avLst/>
          </a:prstGeom>
        </p:spPr>
      </p:pic>
      <p:pic>
        <p:nvPicPr>
          <p:cNvPr id="6" name="Picture 5" descr="thCA9OIDEW.jpg"/>
          <p:cNvPicPr>
            <a:picLocks noChangeAspect="1"/>
          </p:cNvPicPr>
          <p:nvPr/>
        </p:nvPicPr>
        <p:blipFill>
          <a:blip r:embed="rId7" cstate="print"/>
          <a:stretch>
            <a:fillRect/>
          </a:stretch>
        </p:blipFill>
        <p:spPr>
          <a:xfrm>
            <a:off x="7772400" y="4267201"/>
            <a:ext cx="2095500" cy="2105025"/>
          </a:xfrm>
          <a:prstGeom prst="rect">
            <a:avLst/>
          </a:prstGeom>
        </p:spPr>
      </p:pic>
      <p:pic>
        <p:nvPicPr>
          <p:cNvPr id="7" name="Picture 6" descr="thCAGUHMD8.jpg"/>
          <p:cNvPicPr>
            <a:picLocks noChangeAspect="1"/>
          </p:cNvPicPr>
          <p:nvPr/>
        </p:nvPicPr>
        <p:blipFill>
          <a:blip r:embed="rId8" cstate="print"/>
          <a:stretch>
            <a:fillRect/>
          </a:stretch>
        </p:blipFill>
        <p:spPr>
          <a:xfrm>
            <a:off x="4800600" y="1447800"/>
            <a:ext cx="1752600" cy="1524000"/>
          </a:xfrm>
          <a:prstGeom prst="rect">
            <a:avLst/>
          </a:prstGeom>
        </p:spPr>
      </p:pic>
      <p:pic>
        <p:nvPicPr>
          <p:cNvPr id="8" name="Picture 7" descr="leopard.gif"/>
          <p:cNvPicPr>
            <a:picLocks noChangeAspect="1"/>
          </p:cNvPicPr>
          <p:nvPr/>
        </p:nvPicPr>
        <p:blipFill>
          <a:blip r:embed="rId9" cstate="print"/>
          <a:stretch>
            <a:fillRect/>
          </a:stretch>
        </p:blipFill>
        <p:spPr>
          <a:xfrm>
            <a:off x="7696200" y="1295400"/>
            <a:ext cx="2286000" cy="1447800"/>
          </a:xfrm>
          <a:prstGeom prst="rect">
            <a:avLst/>
          </a:prstGeom>
        </p:spPr>
      </p:pic>
      <p:pic>
        <p:nvPicPr>
          <p:cNvPr id="4" name="Audio 3">
            <a:hlinkClick r:id="" action="ppaction://media"/>
            <a:extLst>
              <a:ext uri="{FF2B5EF4-FFF2-40B4-BE49-F238E27FC236}">
                <a16:creationId xmlns:a16="http://schemas.microsoft.com/office/drawing/2014/main" id="{BB186B22-F980-BE44-AA9B-6979B17792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81452220"/>
      </p:ext>
    </p:extLst>
  </p:cSld>
  <p:clrMapOvr>
    <a:masterClrMapping/>
  </p:clrMapOvr>
  <mc:AlternateContent xmlns:mc="http://schemas.openxmlformats.org/markup-compatibility/2006" xmlns:p14="http://schemas.microsoft.com/office/powerpoint/2010/main">
    <mc:Choice Requires="p14">
      <p:transition spd="slow" p14:dur="2000" advTm="52713"/>
    </mc:Choice>
    <mc:Fallback xmlns="">
      <p:transition spd="slow" advTm="5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417638"/>
          </a:xfrm>
        </p:spPr>
        <p:txBody>
          <a:bodyPr/>
          <a:lstStyle/>
          <a:p>
            <a:r>
              <a:rPr lang="en-US" dirty="0"/>
              <a:t>Class Schedule </a:t>
            </a:r>
          </a:p>
        </p:txBody>
      </p:sp>
      <p:sp>
        <p:nvSpPr>
          <p:cNvPr id="5" name="Content Placeholder 4"/>
          <p:cNvSpPr>
            <a:spLocks noGrp="1"/>
          </p:cNvSpPr>
          <p:nvPr>
            <p:ph idx="1"/>
          </p:nvPr>
        </p:nvSpPr>
        <p:spPr>
          <a:xfrm>
            <a:off x="1981200" y="1371601"/>
            <a:ext cx="8305800" cy="4754563"/>
          </a:xfrm>
        </p:spPr>
        <p:txBody>
          <a:bodyPr>
            <a:normAutofit/>
          </a:bodyPr>
          <a:lstStyle/>
          <a:p>
            <a:r>
              <a:rPr lang="en-US" b="1" dirty="0"/>
              <a:t>7 classes a day</a:t>
            </a:r>
          </a:p>
          <a:p>
            <a:pPr>
              <a:buNone/>
            </a:pPr>
            <a:r>
              <a:rPr lang="en-US" dirty="0"/>
              <a:t>  1.Language Arts</a:t>
            </a:r>
          </a:p>
          <a:p>
            <a:pPr>
              <a:buNone/>
            </a:pPr>
            <a:r>
              <a:rPr lang="en-US" dirty="0"/>
              <a:t>  2.Math</a:t>
            </a:r>
          </a:p>
          <a:p>
            <a:pPr>
              <a:buNone/>
            </a:pPr>
            <a:r>
              <a:rPr lang="en-US" dirty="0"/>
              <a:t>  3.Science</a:t>
            </a:r>
          </a:p>
          <a:p>
            <a:pPr>
              <a:buNone/>
            </a:pPr>
            <a:r>
              <a:rPr lang="en-US" dirty="0"/>
              <a:t>  4.Social Studies</a:t>
            </a:r>
          </a:p>
          <a:p>
            <a:pPr>
              <a:buNone/>
            </a:pPr>
            <a:r>
              <a:rPr lang="en-US" dirty="0"/>
              <a:t>  5.Physical Education</a:t>
            </a:r>
          </a:p>
          <a:p>
            <a:pPr>
              <a:buNone/>
            </a:pPr>
            <a:r>
              <a:rPr lang="en-US" dirty="0"/>
              <a:t>  6.</a:t>
            </a:r>
            <a:r>
              <a:rPr lang="en-US" dirty="0">
                <a:solidFill>
                  <a:srgbClr val="FF0000"/>
                </a:solidFill>
              </a:rPr>
              <a:t>Exploratory (Changes every 6 weeks)</a:t>
            </a:r>
          </a:p>
          <a:p>
            <a:pPr>
              <a:buNone/>
            </a:pPr>
            <a:r>
              <a:rPr lang="en-US" dirty="0"/>
              <a:t>  7.Lunch/ IE ( Intervention Enrichment)</a:t>
            </a:r>
          </a:p>
          <a:p>
            <a:endParaRPr lang="en-US" dirty="0"/>
          </a:p>
          <a:p>
            <a:endParaRPr lang="en-US" dirty="0"/>
          </a:p>
        </p:txBody>
      </p:sp>
      <p:pic>
        <p:nvPicPr>
          <p:cNvPr id="6" name="Picture 5" descr="thCABLQQXD.jpg"/>
          <p:cNvPicPr>
            <a:picLocks noChangeAspect="1"/>
          </p:cNvPicPr>
          <p:nvPr/>
        </p:nvPicPr>
        <p:blipFill>
          <a:blip r:embed="rId5" cstate="print"/>
          <a:stretch>
            <a:fillRect/>
          </a:stretch>
        </p:blipFill>
        <p:spPr>
          <a:xfrm>
            <a:off x="6248400" y="1447800"/>
            <a:ext cx="3543300" cy="3429000"/>
          </a:xfrm>
          <a:prstGeom prst="rect">
            <a:avLst/>
          </a:prstGeom>
        </p:spPr>
      </p:pic>
      <p:pic>
        <p:nvPicPr>
          <p:cNvPr id="2" name="Audio 1">
            <a:hlinkClick r:id="" action="ppaction://media"/>
            <a:extLst>
              <a:ext uri="{FF2B5EF4-FFF2-40B4-BE49-F238E27FC236}">
                <a16:creationId xmlns:a16="http://schemas.microsoft.com/office/drawing/2014/main" id="{7BD3379D-3069-9547-8A7C-15AF4DE2B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549006566"/>
      </p:ext>
    </p:extLst>
  </p:cSld>
  <p:clrMapOvr>
    <a:masterClrMapping/>
  </p:clrMapOvr>
  <mc:AlternateContent xmlns:mc="http://schemas.openxmlformats.org/markup-compatibility/2006" xmlns:p14="http://schemas.microsoft.com/office/powerpoint/2010/main">
    <mc:Choice Requires="p14">
      <p:transition spd="slow" p14:dur="2000" advTm="63727"/>
    </mc:Choice>
    <mc:Fallback xmlns="">
      <p:transition spd="slow" advTm="6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Exploratory</a:t>
            </a:r>
            <a:r>
              <a:rPr lang="en-US" dirty="0"/>
              <a:t> </a:t>
            </a:r>
            <a:r>
              <a:rPr lang="en-US" dirty="0">
                <a:solidFill>
                  <a:srgbClr val="FF0000"/>
                </a:solidFill>
              </a:rPr>
              <a:t>Classes</a:t>
            </a:r>
          </a:p>
        </p:txBody>
      </p:sp>
      <p:sp>
        <p:nvSpPr>
          <p:cNvPr id="3" name="Content Placeholder 2"/>
          <p:cNvSpPr>
            <a:spLocks noGrp="1"/>
          </p:cNvSpPr>
          <p:nvPr>
            <p:ph idx="1"/>
          </p:nvPr>
        </p:nvSpPr>
        <p:spPr/>
        <p:txBody>
          <a:bodyPr/>
          <a:lstStyle/>
          <a:p>
            <a:r>
              <a:rPr lang="en-US" dirty="0"/>
              <a:t>6 weeks of 6:</a:t>
            </a:r>
          </a:p>
          <a:p>
            <a:pPr>
              <a:buNone/>
            </a:pPr>
            <a:r>
              <a:rPr lang="en-US" dirty="0"/>
              <a:t>    1.  Current Events</a:t>
            </a:r>
          </a:p>
          <a:p>
            <a:pPr>
              <a:buNone/>
            </a:pPr>
            <a:r>
              <a:rPr lang="en-US" dirty="0"/>
              <a:t>    2.  Digital Connection</a:t>
            </a:r>
          </a:p>
          <a:p>
            <a:pPr>
              <a:buNone/>
            </a:pPr>
            <a:r>
              <a:rPr lang="en-US" dirty="0"/>
              <a:t>    3.  Foreign Language</a:t>
            </a:r>
          </a:p>
          <a:p>
            <a:pPr>
              <a:buNone/>
            </a:pPr>
            <a:r>
              <a:rPr lang="en-US" dirty="0"/>
              <a:t>    4.  Healthy Lifestyles</a:t>
            </a:r>
          </a:p>
          <a:p>
            <a:pPr>
              <a:buNone/>
            </a:pPr>
            <a:r>
              <a:rPr lang="en-US" dirty="0"/>
              <a:t>    5.  Art</a:t>
            </a:r>
          </a:p>
          <a:p>
            <a:pPr>
              <a:buNone/>
            </a:pPr>
            <a:r>
              <a:rPr lang="en-US" dirty="0"/>
              <a:t>    6.  Music</a:t>
            </a:r>
          </a:p>
          <a:p>
            <a:endParaRPr lang="en-US" dirty="0"/>
          </a:p>
        </p:txBody>
      </p:sp>
      <p:pic>
        <p:nvPicPr>
          <p:cNvPr id="4" name="Picture 3" descr="thCAUPIYMR.jpg"/>
          <p:cNvPicPr>
            <a:picLocks noChangeAspect="1"/>
          </p:cNvPicPr>
          <p:nvPr/>
        </p:nvPicPr>
        <p:blipFill>
          <a:blip r:embed="rId5" cstate="print"/>
          <a:stretch>
            <a:fillRect/>
          </a:stretch>
        </p:blipFill>
        <p:spPr>
          <a:xfrm>
            <a:off x="8534400" y="0"/>
            <a:ext cx="1943100" cy="1417638"/>
          </a:xfrm>
          <a:prstGeom prst="rect">
            <a:avLst/>
          </a:prstGeom>
        </p:spPr>
      </p:pic>
      <p:pic>
        <p:nvPicPr>
          <p:cNvPr id="5" name="Picture 4" descr="thCA30FWCP.jpg"/>
          <p:cNvPicPr>
            <a:picLocks noChangeAspect="1"/>
          </p:cNvPicPr>
          <p:nvPr/>
        </p:nvPicPr>
        <p:blipFill>
          <a:blip r:embed="rId6" cstate="print"/>
          <a:stretch>
            <a:fillRect/>
          </a:stretch>
        </p:blipFill>
        <p:spPr>
          <a:xfrm>
            <a:off x="8458200" y="1828801"/>
            <a:ext cx="1752600" cy="1348907"/>
          </a:xfrm>
          <a:prstGeom prst="rect">
            <a:avLst/>
          </a:prstGeom>
        </p:spPr>
      </p:pic>
      <p:pic>
        <p:nvPicPr>
          <p:cNvPr id="6" name="Picture 5" descr="thCAH25C0M.jpg"/>
          <p:cNvPicPr>
            <a:picLocks noChangeAspect="1"/>
          </p:cNvPicPr>
          <p:nvPr/>
        </p:nvPicPr>
        <p:blipFill>
          <a:blip r:embed="rId7" cstate="print"/>
          <a:stretch>
            <a:fillRect/>
          </a:stretch>
        </p:blipFill>
        <p:spPr>
          <a:xfrm>
            <a:off x="6717467" y="1981200"/>
            <a:ext cx="1066799" cy="1219200"/>
          </a:xfrm>
          <a:prstGeom prst="rect">
            <a:avLst/>
          </a:prstGeom>
        </p:spPr>
      </p:pic>
      <p:pic>
        <p:nvPicPr>
          <p:cNvPr id="7" name="Picture 6" descr="thCAM48B4K.jpg"/>
          <p:cNvPicPr>
            <a:picLocks noChangeAspect="1"/>
          </p:cNvPicPr>
          <p:nvPr/>
        </p:nvPicPr>
        <p:blipFill>
          <a:blip r:embed="rId8" cstate="print"/>
          <a:stretch>
            <a:fillRect/>
          </a:stretch>
        </p:blipFill>
        <p:spPr>
          <a:xfrm>
            <a:off x="6740714" y="3863181"/>
            <a:ext cx="1435933" cy="1051720"/>
          </a:xfrm>
          <a:prstGeom prst="rect">
            <a:avLst/>
          </a:prstGeom>
        </p:spPr>
      </p:pic>
      <p:pic>
        <p:nvPicPr>
          <p:cNvPr id="8" name="Picture 7" descr="artimages_000.jpg"/>
          <p:cNvPicPr>
            <a:picLocks noChangeAspect="1"/>
          </p:cNvPicPr>
          <p:nvPr/>
        </p:nvPicPr>
        <p:blipFill>
          <a:blip r:embed="rId9" cstate="print"/>
          <a:stretch>
            <a:fillRect/>
          </a:stretch>
        </p:blipFill>
        <p:spPr>
          <a:xfrm>
            <a:off x="8776117" y="3704160"/>
            <a:ext cx="1459666" cy="1342231"/>
          </a:xfrm>
          <a:prstGeom prst="rect">
            <a:avLst/>
          </a:prstGeom>
        </p:spPr>
      </p:pic>
      <p:pic>
        <p:nvPicPr>
          <p:cNvPr id="9" name="Picture 8" descr="thCA0FGT43.jpg"/>
          <p:cNvPicPr>
            <a:picLocks noChangeAspect="1"/>
          </p:cNvPicPr>
          <p:nvPr/>
        </p:nvPicPr>
        <p:blipFill>
          <a:blip r:embed="rId10" cstate="print"/>
          <a:stretch>
            <a:fillRect/>
          </a:stretch>
        </p:blipFill>
        <p:spPr>
          <a:xfrm>
            <a:off x="8724900" y="5137671"/>
            <a:ext cx="1752600" cy="1685458"/>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0714" y="5463381"/>
            <a:ext cx="1537601" cy="1011265"/>
          </a:xfrm>
          <a:prstGeom prst="rect">
            <a:avLst/>
          </a:prstGeom>
        </p:spPr>
      </p:pic>
      <p:pic>
        <p:nvPicPr>
          <p:cNvPr id="10" name="Audio 9">
            <a:hlinkClick r:id="" action="ppaction://media"/>
            <a:extLst>
              <a:ext uri="{FF2B5EF4-FFF2-40B4-BE49-F238E27FC236}">
                <a16:creationId xmlns:a16="http://schemas.microsoft.com/office/drawing/2014/main" id="{91A5200E-EBBA-A04F-B95A-72231477C9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995021046"/>
      </p:ext>
    </p:extLst>
  </p:cSld>
  <p:clrMapOvr>
    <a:masterClrMapping/>
  </p:clrMapOvr>
  <mc:AlternateContent xmlns:mc="http://schemas.openxmlformats.org/markup-compatibility/2006" xmlns:p14="http://schemas.microsoft.com/office/powerpoint/2010/main">
    <mc:Choice Requires="p14">
      <p:transition spd="slow" p14:dur="2000" advTm="59188"/>
    </mc:Choice>
    <mc:Fallback xmlns="">
      <p:transition spd="slow" advTm="5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79DE-FC57-2446-9438-76BE32E3C022}"/>
              </a:ext>
            </a:extLst>
          </p:cNvPr>
          <p:cNvSpPr>
            <a:spLocks noGrp="1"/>
          </p:cNvSpPr>
          <p:nvPr>
            <p:ph type="title"/>
          </p:nvPr>
        </p:nvSpPr>
        <p:spPr/>
        <p:txBody>
          <a:bodyPr/>
          <a:lstStyle/>
          <a:p>
            <a:r>
              <a:rPr lang="en-US" dirty="0"/>
              <a:t>Schedules</a:t>
            </a:r>
          </a:p>
        </p:txBody>
      </p:sp>
      <p:graphicFrame>
        <p:nvGraphicFramePr>
          <p:cNvPr id="6" name="Content Placeholder 5">
            <a:extLst>
              <a:ext uri="{FF2B5EF4-FFF2-40B4-BE49-F238E27FC236}">
                <a16:creationId xmlns:a16="http://schemas.microsoft.com/office/drawing/2014/main" id="{0B72DEAD-ED00-B243-9C36-B32C77C55510}"/>
              </a:ext>
            </a:extLst>
          </p:cNvPr>
          <p:cNvGraphicFramePr>
            <a:graphicFrameLocks noGrp="1"/>
          </p:cNvGraphicFramePr>
          <p:nvPr>
            <p:ph idx="1"/>
          </p:nvPr>
        </p:nvGraphicFramePr>
        <p:xfrm>
          <a:off x="1981202" y="1171922"/>
          <a:ext cx="8229599" cy="5446076"/>
        </p:xfrm>
        <a:graphic>
          <a:graphicData uri="http://schemas.openxmlformats.org/drawingml/2006/table">
            <a:tbl>
              <a:tblPr firstRow="1" firstCol="1" bandRow="1">
                <a:tableStyleId>{5C22544A-7EE6-4342-B048-85BDC9FD1C3A}</a:tableStyleId>
              </a:tblPr>
              <a:tblGrid>
                <a:gridCol w="729909">
                  <a:extLst>
                    <a:ext uri="{9D8B030D-6E8A-4147-A177-3AD203B41FA5}">
                      <a16:colId xmlns:a16="http://schemas.microsoft.com/office/drawing/2014/main" val="1410135543"/>
                    </a:ext>
                  </a:extLst>
                </a:gridCol>
                <a:gridCol w="1499560">
                  <a:extLst>
                    <a:ext uri="{9D8B030D-6E8A-4147-A177-3AD203B41FA5}">
                      <a16:colId xmlns:a16="http://schemas.microsoft.com/office/drawing/2014/main" val="3567358527"/>
                    </a:ext>
                  </a:extLst>
                </a:gridCol>
                <a:gridCol w="1500190">
                  <a:extLst>
                    <a:ext uri="{9D8B030D-6E8A-4147-A177-3AD203B41FA5}">
                      <a16:colId xmlns:a16="http://schemas.microsoft.com/office/drawing/2014/main" val="532365613"/>
                    </a:ext>
                  </a:extLst>
                </a:gridCol>
                <a:gridCol w="1499560">
                  <a:extLst>
                    <a:ext uri="{9D8B030D-6E8A-4147-A177-3AD203B41FA5}">
                      <a16:colId xmlns:a16="http://schemas.microsoft.com/office/drawing/2014/main" val="559074585"/>
                    </a:ext>
                  </a:extLst>
                </a:gridCol>
                <a:gridCol w="1500190">
                  <a:extLst>
                    <a:ext uri="{9D8B030D-6E8A-4147-A177-3AD203B41FA5}">
                      <a16:colId xmlns:a16="http://schemas.microsoft.com/office/drawing/2014/main" val="2955127561"/>
                    </a:ext>
                  </a:extLst>
                </a:gridCol>
                <a:gridCol w="1500190">
                  <a:extLst>
                    <a:ext uri="{9D8B030D-6E8A-4147-A177-3AD203B41FA5}">
                      <a16:colId xmlns:a16="http://schemas.microsoft.com/office/drawing/2014/main" val="1736043133"/>
                    </a:ext>
                  </a:extLst>
                </a:gridCol>
              </a:tblGrid>
              <a:tr h="201795">
                <a:tc>
                  <a:txBody>
                    <a:bodyPr/>
                    <a:lstStyle/>
                    <a:p>
                      <a:pPr marL="0" marR="0">
                        <a:lnSpc>
                          <a:spcPct val="107000"/>
                        </a:lnSpc>
                        <a:spcBef>
                          <a:spcPts val="0"/>
                        </a:spcBef>
                        <a:spcAft>
                          <a:spcPts val="0"/>
                        </a:spcAft>
                      </a:pPr>
                      <a:r>
                        <a:rPr lang="en-US" sz="12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Monday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Tuesday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Wednesday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Thursday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Friday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extLst>
                  <a:ext uri="{0D108BD9-81ED-4DB2-BD59-A6C34878D82A}">
                    <a16:rowId xmlns:a16="http://schemas.microsoft.com/office/drawing/2014/main" val="3495218464"/>
                  </a:ext>
                </a:extLst>
              </a:tr>
              <a:tr h="494060">
                <a:tc>
                  <a:txBody>
                    <a:bodyPr/>
                    <a:lstStyle/>
                    <a:p>
                      <a:pPr marL="0" marR="0" algn="ctr">
                        <a:lnSpc>
                          <a:spcPct val="107000"/>
                        </a:lnSpc>
                        <a:spcBef>
                          <a:spcPts val="0"/>
                        </a:spcBef>
                        <a:spcAft>
                          <a:spcPts val="0"/>
                        </a:spcAft>
                      </a:pPr>
                      <a:r>
                        <a:rPr lang="en-US" sz="1800">
                          <a:effectLst/>
                        </a:rPr>
                        <a:t>8:10-8:15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620127650"/>
                  </a:ext>
                </a:extLst>
              </a:tr>
              <a:tr h="494060">
                <a:tc>
                  <a:txBody>
                    <a:bodyPr/>
                    <a:lstStyle/>
                    <a:p>
                      <a:pPr marL="0" marR="0" algn="ctr">
                        <a:lnSpc>
                          <a:spcPct val="107000"/>
                        </a:lnSpc>
                        <a:spcBef>
                          <a:spcPts val="0"/>
                        </a:spcBef>
                        <a:spcAft>
                          <a:spcPts val="0"/>
                        </a:spcAft>
                      </a:pPr>
                      <a:r>
                        <a:rPr lang="en-US" sz="1800">
                          <a:effectLst/>
                        </a:rPr>
                        <a:t>8:18-9:13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39956886"/>
                  </a:ext>
                </a:extLst>
              </a:tr>
              <a:tr h="494060">
                <a:tc>
                  <a:txBody>
                    <a:bodyPr/>
                    <a:lstStyle/>
                    <a:p>
                      <a:pPr marL="0" marR="0" algn="ctr">
                        <a:lnSpc>
                          <a:spcPct val="107000"/>
                        </a:lnSpc>
                        <a:spcBef>
                          <a:spcPts val="0"/>
                        </a:spcBef>
                        <a:spcAft>
                          <a:spcPts val="0"/>
                        </a:spcAft>
                      </a:pPr>
                      <a:r>
                        <a:rPr lang="en-US" sz="1800">
                          <a:effectLst/>
                        </a:rPr>
                        <a:t>9:16-10:11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720914932"/>
                  </a:ext>
                </a:extLst>
              </a:tr>
              <a:tr h="613221">
                <a:tc>
                  <a:txBody>
                    <a:bodyPr/>
                    <a:lstStyle/>
                    <a:p>
                      <a:pPr marL="0" marR="0" algn="ctr">
                        <a:lnSpc>
                          <a:spcPct val="107000"/>
                        </a:lnSpc>
                        <a:spcBef>
                          <a:spcPts val="0"/>
                        </a:spcBef>
                        <a:spcAft>
                          <a:spcPts val="0"/>
                        </a:spcAft>
                      </a:pPr>
                      <a:r>
                        <a:rPr lang="en-US" sz="1800">
                          <a:effectLst/>
                        </a:rPr>
                        <a:t>10:14-11:09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122600644"/>
                  </a:ext>
                </a:extLst>
              </a:tr>
              <a:tr h="613221">
                <a:tc>
                  <a:txBody>
                    <a:bodyPr/>
                    <a:lstStyle/>
                    <a:p>
                      <a:pPr marL="0" marR="0" algn="ctr">
                        <a:lnSpc>
                          <a:spcPct val="107000"/>
                        </a:lnSpc>
                        <a:spcBef>
                          <a:spcPts val="0"/>
                        </a:spcBef>
                        <a:spcAft>
                          <a:spcPts val="0"/>
                        </a:spcAft>
                      </a:pPr>
                      <a:r>
                        <a:rPr lang="en-US" sz="1800">
                          <a:effectLst/>
                        </a:rPr>
                        <a:t>11:12-12:07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081621964"/>
                  </a:ext>
                </a:extLst>
              </a:tr>
              <a:tr h="494060">
                <a:tc>
                  <a:txBody>
                    <a:bodyPr/>
                    <a:lstStyle/>
                    <a:p>
                      <a:pPr marL="0" marR="0" algn="ctr">
                        <a:lnSpc>
                          <a:spcPct val="107000"/>
                        </a:lnSpc>
                        <a:spcBef>
                          <a:spcPts val="0"/>
                        </a:spcBef>
                        <a:spcAft>
                          <a:spcPts val="0"/>
                        </a:spcAft>
                      </a:pPr>
                      <a:r>
                        <a:rPr lang="en-US" sz="1800">
                          <a:effectLst/>
                        </a:rPr>
                        <a:t>12:10-1:26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2838062998"/>
                  </a:ext>
                </a:extLst>
              </a:tr>
              <a:tr h="494060">
                <a:tc>
                  <a:txBody>
                    <a:bodyPr/>
                    <a:lstStyle/>
                    <a:p>
                      <a:pPr marL="0" marR="0" algn="ctr">
                        <a:lnSpc>
                          <a:spcPct val="107000"/>
                        </a:lnSpc>
                        <a:spcBef>
                          <a:spcPts val="0"/>
                        </a:spcBef>
                        <a:spcAft>
                          <a:spcPts val="0"/>
                        </a:spcAft>
                      </a:pPr>
                      <a:r>
                        <a:rPr lang="en-US" sz="1800">
                          <a:effectLst/>
                        </a:rPr>
                        <a:t>1:29-2:24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047163819"/>
                  </a:ext>
                </a:extLst>
              </a:tr>
              <a:tr h="494060">
                <a:tc>
                  <a:txBody>
                    <a:bodyPr/>
                    <a:lstStyle/>
                    <a:p>
                      <a:pPr marL="0" marR="0" algn="ctr">
                        <a:lnSpc>
                          <a:spcPct val="107000"/>
                        </a:lnSpc>
                        <a:spcBef>
                          <a:spcPts val="0"/>
                        </a:spcBef>
                        <a:spcAft>
                          <a:spcPts val="0"/>
                        </a:spcAft>
                      </a:pPr>
                      <a:r>
                        <a:rPr lang="en-US" sz="1800">
                          <a:effectLst/>
                        </a:rPr>
                        <a:t>2:27-3:22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1690506499"/>
                  </a:ext>
                </a:extLst>
              </a:tr>
              <a:tr h="494060">
                <a:tc>
                  <a:txBody>
                    <a:bodyPr/>
                    <a:lstStyle/>
                    <a:p>
                      <a:pPr marL="0" marR="0" algn="ctr">
                        <a:lnSpc>
                          <a:spcPct val="107000"/>
                        </a:lnSpc>
                        <a:spcBef>
                          <a:spcPts val="0"/>
                        </a:spcBef>
                        <a:spcAft>
                          <a:spcPts val="0"/>
                        </a:spcAft>
                      </a:pPr>
                      <a:r>
                        <a:rPr lang="en-US" sz="1800">
                          <a:effectLst/>
                        </a:rPr>
                        <a:t>3:25-3:30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dirty="0">
                          <a:effectLst/>
                        </a:rPr>
                        <a:t>HR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1408667530"/>
                  </a:ext>
                </a:extLst>
              </a:tr>
            </a:tbl>
          </a:graphicData>
        </a:graphic>
      </p:graphicFrame>
      <p:pic>
        <p:nvPicPr>
          <p:cNvPr id="3" name="Audio 2">
            <a:hlinkClick r:id="" action="ppaction://media"/>
            <a:extLst>
              <a:ext uri="{FF2B5EF4-FFF2-40B4-BE49-F238E27FC236}">
                <a16:creationId xmlns:a16="http://schemas.microsoft.com/office/drawing/2014/main" id="{A9B54264-6558-BC4A-8642-6D33848D8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485203415"/>
      </p:ext>
    </p:extLst>
  </p:cSld>
  <p:clrMapOvr>
    <a:masterClrMapping/>
  </p:clrMapOvr>
  <mc:AlternateContent xmlns:mc="http://schemas.openxmlformats.org/markup-compatibility/2006" xmlns:p14="http://schemas.microsoft.com/office/powerpoint/2010/main">
    <mc:Choice Requires="p14">
      <p:transition spd="slow" p14:dur="2000" advTm="95687"/>
    </mc:Choice>
    <mc:Fallback xmlns="">
      <p:transition spd="slow" advTm="9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Schedule for IE Class</a:t>
            </a:r>
            <a:br>
              <a:rPr lang="en-US" dirty="0"/>
            </a:br>
            <a:r>
              <a:rPr lang="en-US" dirty="0"/>
              <a:t>12:20-1:30 (Intervention/Enrichment)</a:t>
            </a:r>
          </a:p>
        </p:txBody>
      </p:sp>
      <p:sp>
        <p:nvSpPr>
          <p:cNvPr id="6" name="Text Placeholder 5"/>
          <p:cNvSpPr>
            <a:spLocks noGrp="1"/>
          </p:cNvSpPr>
          <p:nvPr>
            <p:ph type="body" idx="1"/>
          </p:nvPr>
        </p:nvSpPr>
        <p:spPr/>
        <p:txBody>
          <a:bodyPr>
            <a:normAutofit/>
          </a:bodyPr>
          <a:lstStyle/>
          <a:p>
            <a:pPr algn="ctr"/>
            <a:r>
              <a:rPr lang="en-US" sz="2800" dirty="0">
                <a:solidFill>
                  <a:srgbClr val="0070C0"/>
                </a:solidFill>
              </a:rPr>
              <a:t>Intervention</a:t>
            </a:r>
          </a:p>
        </p:txBody>
      </p:sp>
      <p:sp>
        <p:nvSpPr>
          <p:cNvPr id="3" name="Content Placeholder 2"/>
          <p:cNvSpPr>
            <a:spLocks noGrp="1"/>
          </p:cNvSpPr>
          <p:nvPr>
            <p:ph sz="half" idx="2"/>
          </p:nvPr>
        </p:nvSpPr>
        <p:spPr/>
        <p:txBody>
          <a:bodyPr>
            <a:normAutofit/>
          </a:bodyPr>
          <a:lstStyle/>
          <a:p>
            <a:r>
              <a:rPr lang="en-US" dirty="0">
                <a:solidFill>
                  <a:srgbClr val="0070C0"/>
                </a:solidFill>
              </a:rPr>
              <a:t>Monday, Tuesday</a:t>
            </a:r>
          </a:p>
          <a:p>
            <a:r>
              <a:rPr lang="en-US" dirty="0">
                <a:solidFill>
                  <a:srgbClr val="0070C0"/>
                </a:solidFill>
              </a:rPr>
              <a:t>Thursday, Friday</a:t>
            </a:r>
          </a:p>
          <a:p>
            <a:endParaRPr lang="en-US" dirty="0"/>
          </a:p>
          <a:p>
            <a:r>
              <a:rPr lang="en-US" dirty="0"/>
              <a:t>Reading</a:t>
            </a:r>
          </a:p>
          <a:p>
            <a:r>
              <a:rPr lang="en-US" dirty="0"/>
              <a:t>Complete assignments</a:t>
            </a:r>
          </a:p>
        </p:txBody>
      </p:sp>
      <p:sp>
        <p:nvSpPr>
          <p:cNvPr id="7" name="Text Placeholder 6"/>
          <p:cNvSpPr>
            <a:spLocks noGrp="1"/>
          </p:cNvSpPr>
          <p:nvPr>
            <p:ph type="body" sz="quarter" idx="3"/>
          </p:nvPr>
        </p:nvSpPr>
        <p:spPr/>
        <p:txBody>
          <a:bodyPr>
            <a:normAutofit/>
          </a:bodyPr>
          <a:lstStyle/>
          <a:p>
            <a:pPr algn="ctr"/>
            <a:r>
              <a:rPr lang="en-US" sz="2800" dirty="0">
                <a:solidFill>
                  <a:srgbClr val="FF0000"/>
                </a:solidFill>
              </a:rPr>
              <a:t>Advisory</a:t>
            </a:r>
          </a:p>
        </p:txBody>
      </p:sp>
      <p:sp>
        <p:nvSpPr>
          <p:cNvPr id="4" name="Content Placeholder 3"/>
          <p:cNvSpPr>
            <a:spLocks noGrp="1"/>
          </p:cNvSpPr>
          <p:nvPr>
            <p:ph sz="quarter" idx="4"/>
          </p:nvPr>
        </p:nvSpPr>
        <p:spPr/>
        <p:txBody>
          <a:bodyPr>
            <a:normAutofit/>
          </a:bodyPr>
          <a:lstStyle/>
          <a:p>
            <a:r>
              <a:rPr lang="en-US" dirty="0">
                <a:solidFill>
                  <a:srgbClr val="FF0000"/>
                </a:solidFill>
              </a:rPr>
              <a:t>Wednesday</a:t>
            </a:r>
          </a:p>
          <a:p>
            <a:r>
              <a:rPr lang="en-US" dirty="0"/>
              <a:t>(Character building: discuss bullying strategies, grades, friendships)</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4572000"/>
            <a:ext cx="3238500" cy="1758681"/>
          </a:xfrm>
          <a:prstGeom prst="rect">
            <a:avLst/>
          </a:prstGeom>
        </p:spPr>
      </p:pic>
      <p:pic>
        <p:nvPicPr>
          <p:cNvPr id="8" name="Audio 7">
            <a:hlinkClick r:id="" action="ppaction://media"/>
            <a:extLst>
              <a:ext uri="{FF2B5EF4-FFF2-40B4-BE49-F238E27FC236}">
                <a16:creationId xmlns:a16="http://schemas.microsoft.com/office/drawing/2014/main" id="{1C9FF86F-0DC1-8B42-B64A-ABC7352F1C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3202244576"/>
      </p:ext>
    </p:extLst>
  </p:cSld>
  <p:clrMapOvr>
    <a:masterClrMapping/>
  </p:clrMapOvr>
  <mc:AlternateContent xmlns:mc="http://schemas.openxmlformats.org/markup-compatibility/2006" xmlns:p14="http://schemas.microsoft.com/office/powerpoint/2010/main">
    <mc:Choice Requires="p14">
      <p:transition spd="slow" p14:dur="2000" advTm="56476"/>
    </mc:Choice>
    <mc:Fallback xmlns="">
      <p:transition spd="slow" advTm="5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Needed Information</a:t>
            </a:r>
          </a:p>
        </p:txBody>
      </p:sp>
      <p:sp>
        <p:nvSpPr>
          <p:cNvPr id="3" name="Content Placeholder 2"/>
          <p:cNvSpPr>
            <a:spLocks noGrp="1"/>
          </p:cNvSpPr>
          <p:nvPr>
            <p:ph idx="1"/>
          </p:nvPr>
        </p:nvSpPr>
        <p:spPr/>
        <p:txBody>
          <a:bodyPr>
            <a:normAutofit/>
          </a:bodyPr>
          <a:lstStyle/>
          <a:p>
            <a:r>
              <a:rPr lang="en-US" dirty="0"/>
              <a:t>Backpacks and a Large Trapper Keeper</a:t>
            </a:r>
          </a:p>
          <a:p>
            <a:pPr lvl="1"/>
            <a:r>
              <a:rPr lang="en-US" dirty="0"/>
              <a:t>As of right now, lockers will not be used.</a:t>
            </a:r>
          </a:p>
          <a:p>
            <a:endParaRPr lang="en-US" sz="1600" dirty="0"/>
          </a:p>
          <a:p>
            <a:r>
              <a:rPr lang="en-US" dirty="0"/>
              <a:t>3 minutes to change classes</a:t>
            </a:r>
          </a:p>
          <a:p>
            <a:endParaRPr lang="en-US" sz="1600" dirty="0"/>
          </a:p>
          <a:p>
            <a:r>
              <a:rPr lang="en-US" dirty="0"/>
              <a:t>Tennis Shoes for P.E.</a:t>
            </a:r>
          </a:p>
          <a:p>
            <a:endParaRPr lang="en-US" sz="1600" dirty="0"/>
          </a:p>
          <a:p>
            <a:r>
              <a:rPr lang="en-US" dirty="0"/>
              <a:t>School-Issued Lanyard to Wear </a:t>
            </a:r>
          </a:p>
          <a:p>
            <a:endParaRPr lang="en-US" dirty="0"/>
          </a:p>
        </p:txBody>
      </p:sp>
      <p:pic>
        <p:nvPicPr>
          <p:cNvPr id="4" name="Picture 3" descr="thCAIX8YOU.jpg"/>
          <p:cNvPicPr>
            <a:picLocks noChangeAspect="1"/>
          </p:cNvPicPr>
          <p:nvPr/>
        </p:nvPicPr>
        <p:blipFill>
          <a:blip r:embed="rId4" cstate="print"/>
          <a:stretch>
            <a:fillRect/>
          </a:stretch>
        </p:blipFill>
        <p:spPr>
          <a:xfrm>
            <a:off x="8458200" y="256737"/>
            <a:ext cx="1219200" cy="1447800"/>
          </a:xfrm>
          <a:prstGeom prst="rect">
            <a:avLst/>
          </a:prstGeom>
        </p:spPr>
      </p:pic>
      <p:pic>
        <p:nvPicPr>
          <p:cNvPr id="6" name="Picture 5" descr="clockbnw.jpg"/>
          <p:cNvPicPr>
            <a:picLocks noChangeAspect="1"/>
          </p:cNvPicPr>
          <p:nvPr/>
        </p:nvPicPr>
        <p:blipFill>
          <a:blip r:embed="rId5" cstate="print"/>
          <a:stretch>
            <a:fillRect/>
          </a:stretch>
        </p:blipFill>
        <p:spPr>
          <a:xfrm>
            <a:off x="7162800" y="3035013"/>
            <a:ext cx="1524000" cy="1427451"/>
          </a:xfrm>
          <a:prstGeom prst="rect">
            <a:avLst/>
          </a:prstGeom>
        </p:spPr>
      </p:pic>
      <p:pic>
        <p:nvPicPr>
          <p:cNvPr id="7" name="Picture 6" descr="thCADABEMP.jpg"/>
          <p:cNvPicPr>
            <a:picLocks noChangeAspect="1"/>
          </p:cNvPicPr>
          <p:nvPr/>
        </p:nvPicPr>
        <p:blipFill>
          <a:blip r:embed="rId6" cstate="print"/>
          <a:stretch>
            <a:fillRect/>
          </a:stretch>
        </p:blipFill>
        <p:spPr>
          <a:xfrm>
            <a:off x="8890000" y="4201081"/>
            <a:ext cx="1663700" cy="1426029"/>
          </a:xfrm>
          <a:prstGeom prst="rect">
            <a:avLst/>
          </a:prstGeom>
        </p:spPr>
      </p:pic>
      <p:pic>
        <p:nvPicPr>
          <p:cNvPr id="5" name="Picture 4">
            <a:extLst>
              <a:ext uri="{FF2B5EF4-FFF2-40B4-BE49-F238E27FC236}">
                <a16:creationId xmlns:a16="http://schemas.microsoft.com/office/drawing/2014/main" id="{CC67648F-4C3F-0D45-B228-7FB95A6FC1DB}"/>
              </a:ext>
            </a:extLst>
          </p:cNvPr>
          <p:cNvPicPr>
            <a:picLocks noChangeAspect="1"/>
          </p:cNvPicPr>
          <p:nvPr/>
        </p:nvPicPr>
        <p:blipFill>
          <a:blip r:embed="rId7"/>
          <a:stretch>
            <a:fillRect/>
          </a:stretch>
        </p:blipFill>
        <p:spPr>
          <a:xfrm>
            <a:off x="8953500" y="2070100"/>
            <a:ext cx="1663700" cy="1663700"/>
          </a:xfrm>
          <a:prstGeom prst="rect">
            <a:avLst/>
          </a:prstGeom>
        </p:spPr>
      </p:pic>
      <p:pic>
        <p:nvPicPr>
          <p:cNvPr id="8" name="Picture 7">
            <a:extLst>
              <a:ext uri="{FF2B5EF4-FFF2-40B4-BE49-F238E27FC236}">
                <a16:creationId xmlns:a16="http://schemas.microsoft.com/office/drawing/2014/main" id="{467D077A-94D7-9546-96F8-A97D29786225}"/>
              </a:ext>
            </a:extLst>
          </p:cNvPr>
          <p:cNvPicPr>
            <a:picLocks noChangeAspect="1"/>
          </p:cNvPicPr>
          <p:nvPr/>
        </p:nvPicPr>
        <p:blipFill rotWithShape="1">
          <a:blip r:embed="rId8"/>
          <a:srcRect l="26000" r="27091"/>
          <a:stretch/>
        </p:blipFill>
        <p:spPr>
          <a:xfrm>
            <a:off x="7023100" y="5257800"/>
            <a:ext cx="1663700" cy="1521834"/>
          </a:xfrm>
          <a:prstGeom prst="rect">
            <a:avLst/>
          </a:prstGeom>
        </p:spPr>
      </p:pic>
      <p:pic>
        <p:nvPicPr>
          <p:cNvPr id="9" name="Audio 8">
            <a:hlinkClick r:id="" action="ppaction://media"/>
            <a:extLst>
              <a:ext uri="{FF2B5EF4-FFF2-40B4-BE49-F238E27FC236}">
                <a16:creationId xmlns:a16="http://schemas.microsoft.com/office/drawing/2014/main" id="{9D3399D9-8896-DB4C-9972-B1C4940496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61020289"/>
      </p:ext>
    </p:extLst>
  </p:cSld>
  <p:clrMapOvr>
    <a:masterClrMapping/>
  </p:clrMapOvr>
  <mc:AlternateContent xmlns:mc="http://schemas.openxmlformats.org/markup-compatibility/2006" xmlns:p14="http://schemas.microsoft.com/office/powerpoint/2010/main">
    <mc:Choice Requires="p14">
      <p:transition spd="slow" p14:dur="2000" advTm="125903"/>
    </mc:Choice>
    <mc:Fallback xmlns="">
      <p:transition spd="slow" advTm="12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Change</a:t>
            </a:r>
          </a:p>
        </p:txBody>
      </p:sp>
      <p:sp>
        <p:nvSpPr>
          <p:cNvPr id="3" name="Content Placeholder 2"/>
          <p:cNvSpPr>
            <a:spLocks noGrp="1"/>
          </p:cNvSpPr>
          <p:nvPr>
            <p:ph idx="1"/>
          </p:nvPr>
        </p:nvSpPr>
        <p:spPr>
          <a:xfrm>
            <a:off x="1981200" y="1600200"/>
            <a:ext cx="8686800" cy="5257800"/>
          </a:xfrm>
        </p:spPr>
        <p:txBody>
          <a:bodyPr>
            <a:normAutofit fontScale="85000" lnSpcReduction="20000"/>
          </a:bodyPr>
          <a:lstStyle/>
          <a:p>
            <a:r>
              <a:rPr lang="en-US" dirty="0">
                <a:solidFill>
                  <a:srgbClr val="FF0000"/>
                </a:solidFill>
              </a:rPr>
              <a:t>3 minutes</a:t>
            </a:r>
          </a:p>
          <a:p>
            <a:r>
              <a:rPr lang="en-US" dirty="0" err="1">
                <a:solidFill>
                  <a:srgbClr val="FF0000"/>
                </a:solidFill>
              </a:rPr>
              <a:t>Tardies</a:t>
            </a:r>
            <a:r>
              <a:rPr lang="en-US" dirty="0">
                <a:solidFill>
                  <a:srgbClr val="FF0000"/>
                </a:solidFill>
              </a:rPr>
              <a:t> add up</a:t>
            </a:r>
          </a:p>
          <a:p>
            <a:pPr lvl="1"/>
            <a:r>
              <a:rPr lang="en-US" sz="2000" dirty="0"/>
              <a:t>(Starts over every 9 weeks)</a:t>
            </a:r>
          </a:p>
          <a:p>
            <a:pPr lvl="0"/>
            <a:r>
              <a:rPr lang="en-US" dirty="0">
                <a:solidFill>
                  <a:srgbClr val="FF0000"/>
                </a:solidFill>
              </a:rPr>
              <a:t>1</a:t>
            </a:r>
            <a:r>
              <a:rPr lang="en-US" baseline="30000" dirty="0">
                <a:solidFill>
                  <a:srgbClr val="FF0000"/>
                </a:solidFill>
              </a:rPr>
              <a:t>st</a:t>
            </a:r>
            <a:r>
              <a:rPr lang="en-US" dirty="0">
                <a:solidFill>
                  <a:srgbClr val="FF0000"/>
                </a:solidFill>
              </a:rPr>
              <a:t> and 2</a:t>
            </a:r>
            <a:r>
              <a:rPr lang="en-US" baseline="30000" dirty="0">
                <a:solidFill>
                  <a:srgbClr val="FF0000"/>
                </a:solidFill>
              </a:rPr>
              <a:t>nd</a:t>
            </a:r>
            <a:r>
              <a:rPr lang="en-US" dirty="0">
                <a:solidFill>
                  <a:srgbClr val="FF0000"/>
                </a:solidFill>
              </a:rPr>
              <a:t> tardy will be recorded, but no </a:t>
            </a:r>
          </a:p>
          <a:p>
            <a:pPr marL="0" indent="0">
              <a:buNone/>
            </a:pPr>
            <a:r>
              <a:rPr lang="en-US" dirty="0">
                <a:solidFill>
                  <a:srgbClr val="FF0000"/>
                </a:solidFill>
              </a:rPr>
              <a:t>     disciplinary action will be taken.</a:t>
            </a:r>
          </a:p>
          <a:p>
            <a:pPr lvl="0"/>
            <a:r>
              <a:rPr lang="en-US" dirty="0">
                <a:solidFill>
                  <a:srgbClr val="FF0000"/>
                </a:solidFill>
              </a:rPr>
              <a:t>3</a:t>
            </a:r>
            <a:r>
              <a:rPr lang="en-US" baseline="30000" dirty="0">
                <a:solidFill>
                  <a:srgbClr val="FF0000"/>
                </a:solidFill>
              </a:rPr>
              <a:t>rd</a:t>
            </a:r>
            <a:r>
              <a:rPr lang="en-US" dirty="0">
                <a:solidFill>
                  <a:srgbClr val="FF0000"/>
                </a:solidFill>
              </a:rPr>
              <a:t> tardy to class/school = 1 school detention</a:t>
            </a:r>
          </a:p>
          <a:p>
            <a:pPr lvl="0"/>
            <a:r>
              <a:rPr lang="en-US" dirty="0">
                <a:solidFill>
                  <a:srgbClr val="FF0000"/>
                </a:solidFill>
              </a:rPr>
              <a:t>4</a:t>
            </a:r>
            <a:r>
              <a:rPr lang="en-US" baseline="30000" dirty="0">
                <a:solidFill>
                  <a:srgbClr val="FF0000"/>
                </a:solidFill>
              </a:rPr>
              <a:t>th</a:t>
            </a:r>
            <a:r>
              <a:rPr lang="en-US" dirty="0">
                <a:solidFill>
                  <a:srgbClr val="FF0000"/>
                </a:solidFill>
              </a:rPr>
              <a:t> tardy to class/school = 2 school detentions</a:t>
            </a:r>
          </a:p>
          <a:p>
            <a:pPr lvl="0"/>
            <a:r>
              <a:rPr lang="en-US" dirty="0">
                <a:solidFill>
                  <a:srgbClr val="FF0000"/>
                </a:solidFill>
              </a:rPr>
              <a:t>5</a:t>
            </a:r>
            <a:r>
              <a:rPr lang="en-US" baseline="30000" dirty="0">
                <a:solidFill>
                  <a:srgbClr val="FF0000"/>
                </a:solidFill>
              </a:rPr>
              <a:t>th</a:t>
            </a:r>
            <a:r>
              <a:rPr lang="en-US" dirty="0">
                <a:solidFill>
                  <a:srgbClr val="FF0000"/>
                </a:solidFill>
              </a:rPr>
              <a:t> tardy to class/school = 3 school detentions and Parent Conference.                    </a:t>
            </a:r>
          </a:p>
          <a:p>
            <a:pPr lvl="0"/>
            <a:r>
              <a:rPr lang="en-US" dirty="0">
                <a:solidFill>
                  <a:srgbClr val="FF0000"/>
                </a:solidFill>
              </a:rPr>
              <a:t>6</a:t>
            </a:r>
            <a:r>
              <a:rPr lang="en-US" baseline="30000" dirty="0">
                <a:solidFill>
                  <a:srgbClr val="FF0000"/>
                </a:solidFill>
              </a:rPr>
              <a:t>th</a:t>
            </a:r>
            <a:r>
              <a:rPr lang="en-US" dirty="0">
                <a:solidFill>
                  <a:srgbClr val="FF0000"/>
                </a:solidFill>
              </a:rPr>
              <a:t> tardy to class/school = ISS placement</a:t>
            </a:r>
          </a:p>
          <a:p>
            <a:pPr lvl="0"/>
            <a:r>
              <a:rPr lang="en-US" dirty="0">
                <a:solidFill>
                  <a:srgbClr val="FF0000"/>
                </a:solidFill>
              </a:rPr>
              <a:t>7</a:t>
            </a:r>
            <a:r>
              <a:rPr lang="en-US" baseline="30000" dirty="0">
                <a:solidFill>
                  <a:srgbClr val="FF0000"/>
                </a:solidFill>
              </a:rPr>
              <a:t>th</a:t>
            </a:r>
            <a:r>
              <a:rPr lang="en-US" dirty="0">
                <a:solidFill>
                  <a:srgbClr val="FF0000"/>
                </a:solidFill>
              </a:rPr>
              <a:t> tardy to class/school = 1 day of School Suspension</a:t>
            </a:r>
          </a:p>
          <a:p>
            <a:pPr lvl="1"/>
            <a:r>
              <a:rPr lang="en-US" sz="2000" dirty="0"/>
              <a:t>Parents are notified by letter or phone.</a:t>
            </a:r>
          </a:p>
          <a:p>
            <a:pPr lvl="1"/>
            <a:r>
              <a:rPr lang="en-US" sz="2000" dirty="0"/>
              <a:t>Detention is until 4:30 on Tues., Wed., &amp; Thurs.</a:t>
            </a:r>
          </a:p>
          <a:p>
            <a:r>
              <a:rPr lang="en-US" dirty="0">
                <a:solidFill>
                  <a:srgbClr val="FF0000"/>
                </a:solidFill>
              </a:rPr>
              <a:t>Excessive </a:t>
            </a:r>
            <a:r>
              <a:rPr lang="en-US" dirty="0" err="1">
                <a:solidFill>
                  <a:srgbClr val="FF0000"/>
                </a:solidFill>
              </a:rPr>
              <a:t>tardies</a:t>
            </a:r>
            <a:r>
              <a:rPr lang="en-US" dirty="0">
                <a:solidFill>
                  <a:srgbClr val="FF0000"/>
                </a:solidFill>
              </a:rPr>
              <a:t>= ISS</a:t>
            </a:r>
          </a:p>
        </p:txBody>
      </p:sp>
      <p:pic>
        <p:nvPicPr>
          <p:cNvPr id="4" name="Picture 3" descr="clockbnw.jpg"/>
          <p:cNvPicPr>
            <a:picLocks noChangeAspect="1"/>
          </p:cNvPicPr>
          <p:nvPr/>
        </p:nvPicPr>
        <p:blipFill>
          <a:blip r:embed="rId4" cstate="print"/>
          <a:stretch>
            <a:fillRect/>
          </a:stretch>
        </p:blipFill>
        <p:spPr>
          <a:xfrm>
            <a:off x="8001000" y="846138"/>
            <a:ext cx="2362200" cy="1905000"/>
          </a:xfrm>
          <a:prstGeom prst="rect">
            <a:avLst/>
          </a:prstGeom>
        </p:spPr>
      </p:pic>
      <p:pic>
        <p:nvPicPr>
          <p:cNvPr id="5" name="Audio 4">
            <a:hlinkClick r:id="" action="ppaction://media"/>
            <a:extLst>
              <a:ext uri="{FF2B5EF4-FFF2-40B4-BE49-F238E27FC236}">
                <a16:creationId xmlns:a16="http://schemas.microsoft.com/office/drawing/2014/main" id="{64EF7A8F-60BC-3846-8CAF-F04468EFD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8241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Words>
  <Application>Microsoft Macintosh PowerPoint</Application>
  <PresentationFormat>Widescreen</PresentationFormat>
  <Paragraphs>167</Paragraphs>
  <Slides>13</Slides>
  <Notes>7</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Cambria</vt:lpstr>
      <vt:lpstr>Office Theme</vt:lpstr>
      <vt:lpstr>PowerPoint Presentation</vt:lpstr>
      <vt:lpstr>Transitioning to Drake Middle School</vt:lpstr>
      <vt:lpstr>6th Grade Teams</vt:lpstr>
      <vt:lpstr>Class Schedule </vt:lpstr>
      <vt:lpstr>Exploratory Classes</vt:lpstr>
      <vt:lpstr>Schedules</vt:lpstr>
      <vt:lpstr>Schedule for IE Class 12:20-1:30 (Intervention/Enrichment)</vt:lpstr>
      <vt:lpstr>Needed Information</vt:lpstr>
      <vt:lpstr>Class Change</vt:lpstr>
      <vt:lpstr>Immunizations</vt:lpstr>
      <vt:lpstr>Key Faculty &amp; Staff</vt:lpstr>
      <vt:lpstr>Counselors</vt:lpstr>
      <vt:lpstr>Until we meet again…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Alsobrook, Audrey</dc:creator>
  <cp:lastModifiedBy>Alsobrook, Audrey</cp:lastModifiedBy>
  <cp:revision>1</cp:revision>
  <dcterms:created xsi:type="dcterms:W3CDTF">2020-05-11T02:30:43Z</dcterms:created>
  <dcterms:modified xsi:type="dcterms:W3CDTF">2020-05-11T02:31:07Z</dcterms:modified>
</cp:coreProperties>
</file>